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2" r:id="rId1"/>
  </p:sldMasterIdLst>
  <p:notesMasterIdLst>
    <p:notesMasterId r:id="rId46"/>
  </p:notesMasterIdLst>
  <p:sldIdLst>
    <p:sldId id="276" r:id="rId2"/>
    <p:sldId id="337" r:id="rId3"/>
    <p:sldId id="363" r:id="rId4"/>
    <p:sldId id="336" r:id="rId5"/>
    <p:sldId id="338" r:id="rId6"/>
    <p:sldId id="340" r:id="rId7"/>
    <p:sldId id="378" r:id="rId8"/>
    <p:sldId id="377" r:id="rId9"/>
    <p:sldId id="380" r:id="rId10"/>
    <p:sldId id="381" r:id="rId11"/>
    <p:sldId id="382" r:id="rId12"/>
    <p:sldId id="368" r:id="rId13"/>
    <p:sldId id="341" r:id="rId14"/>
    <p:sldId id="342" r:id="rId15"/>
    <p:sldId id="343" r:id="rId16"/>
    <p:sldId id="344" r:id="rId17"/>
    <p:sldId id="369" r:id="rId18"/>
    <p:sldId id="345" r:id="rId19"/>
    <p:sldId id="353" r:id="rId20"/>
    <p:sldId id="383" r:id="rId21"/>
    <p:sldId id="374" r:id="rId22"/>
    <p:sldId id="346" r:id="rId23"/>
    <p:sldId id="348" r:id="rId24"/>
    <p:sldId id="350" r:id="rId25"/>
    <p:sldId id="352" r:id="rId26"/>
    <p:sldId id="376" r:id="rId27"/>
    <p:sldId id="354" r:id="rId28"/>
    <p:sldId id="355" r:id="rId29"/>
    <p:sldId id="349" r:id="rId30"/>
    <p:sldId id="370" r:id="rId31"/>
    <p:sldId id="356" r:id="rId32"/>
    <p:sldId id="364" r:id="rId33"/>
    <p:sldId id="362" r:id="rId34"/>
    <p:sldId id="365" r:id="rId35"/>
    <p:sldId id="358" r:id="rId36"/>
    <p:sldId id="359" r:id="rId37"/>
    <p:sldId id="366" r:id="rId38"/>
    <p:sldId id="360" r:id="rId39"/>
    <p:sldId id="361" r:id="rId40"/>
    <p:sldId id="367" r:id="rId41"/>
    <p:sldId id="371" r:id="rId42"/>
    <p:sldId id="372" r:id="rId43"/>
    <p:sldId id="307" r:id="rId44"/>
    <p:sldId id="379" r:id="rId45"/>
  </p:sldIdLst>
  <p:sldSz cx="9144000" cy="6858000" type="screen4x3"/>
  <p:notesSz cx="6858000" cy="9144000"/>
  <p:defaultTextStyle>
    <a:defPPr>
      <a:defRPr lang="en-US"/>
    </a:defPPr>
    <a:lvl1pPr algn="l" rtl="0" eaLnBrk="0" fontAlgn="base" hangingPunct="0">
      <a:spcBef>
        <a:spcPct val="0"/>
      </a:spcBef>
      <a:spcAft>
        <a:spcPct val="0"/>
      </a:spcAft>
      <a:defRPr sz="2100" kern="1200">
        <a:solidFill>
          <a:schemeClr val="tx1"/>
        </a:solidFill>
        <a:latin typeface="Times New Roman" panose="02020603050405020304" pitchFamily="18" charset="0"/>
        <a:ea typeface="+mn-ea"/>
        <a:cs typeface="Arial" panose="020B0604020202020204" pitchFamily="34" charset="0"/>
      </a:defRPr>
    </a:lvl1pPr>
    <a:lvl2pPr marL="457200" algn="l" rtl="0" eaLnBrk="0" fontAlgn="base" hangingPunct="0">
      <a:spcBef>
        <a:spcPct val="0"/>
      </a:spcBef>
      <a:spcAft>
        <a:spcPct val="0"/>
      </a:spcAft>
      <a:defRPr sz="2100" kern="1200">
        <a:solidFill>
          <a:schemeClr val="tx1"/>
        </a:solidFill>
        <a:latin typeface="Times New Roman" panose="02020603050405020304" pitchFamily="18" charset="0"/>
        <a:ea typeface="+mn-ea"/>
        <a:cs typeface="Arial" panose="020B0604020202020204" pitchFamily="34" charset="0"/>
      </a:defRPr>
    </a:lvl2pPr>
    <a:lvl3pPr marL="914400" algn="l" rtl="0" eaLnBrk="0" fontAlgn="base" hangingPunct="0">
      <a:spcBef>
        <a:spcPct val="0"/>
      </a:spcBef>
      <a:spcAft>
        <a:spcPct val="0"/>
      </a:spcAft>
      <a:defRPr sz="2100" kern="1200">
        <a:solidFill>
          <a:schemeClr val="tx1"/>
        </a:solidFill>
        <a:latin typeface="Times New Roman" panose="02020603050405020304" pitchFamily="18" charset="0"/>
        <a:ea typeface="+mn-ea"/>
        <a:cs typeface="Arial" panose="020B0604020202020204" pitchFamily="34" charset="0"/>
      </a:defRPr>
    </a:lvl3pPr>
    <a:lvl4pPr marL="1371600" algn="l" rtl="0" eaLnBrk="0" fontAlgn="base" hangingPunct="0">
      <a:spcBef>
        <a:spcPct val="0"/>
      </a:spcBef>
      <a:spcAft>
        <a:spcPct val="0"/>
      </a:spcAft>
      <a:defRPr sz="2100" kern="1200">
        <a:solidFill>
          <a:schemeClr val="tx1"/>
        </a:solidFill>
        <a:latin typeface="Times New Roman" panose="02020603050405020304" pitchFamily="18" charset="0"/>
        <a:ea typeface="+mn-ea"/>
        <a:cs typeface="Arial" panose="020B0604020202020204" pitchFamily="34" charset="0"/>
      </a:defRPr>
    </a:lvl4pPr>
    <a:lvl5pPr marL="1828800" algn="l" rtl="0" eaLnBrk="0" fontAlgn="base" hangingPunct="0">
      <a:spcBef>
        <a:spcPct val="0"/>
      </a:spcBef>
      <a:spcAft>
        <a:spcPct val="0"/>
      </a:spcAft>
      <a:defRPr sz="2100" kern="1200">
        <a:solidFill>
          <a:schemeClr val="tx1"/>
        </a:solidFill>
        <a:latin typeface="Times New Roman" panose="02020603050405020304" pitchFamily="18" charset="0"/>
        <a:ea typeface="+mn-ea"/>
        <a:cs typeface="Arial" panose="020B0604020202020204" pitchFamily="34" charset="0"/>
      </a:defRPr>
    </a:lvl5pPr>
    <a:lvl6pPr marL="2286000" algn="r" defTabSz="914400" rtl="1" eaLnBrk="1" latinLnBrk="0" hangingPunct="1">
      <a:defRPr sz="2100" kern="1200">
        <a:solidFill>
          <a:schemeClr val="tx1"/>
        </a:solidFill>
        <a:latin typeface="Times New Roman" panose="02020603050405020304" pitchFamily="18" charset="0"/>
        <a:ea typeface="+mn-ea"/>
        <a:cs typeface="Arial" panose="020B0604020202020204" pitchFamily="34" charset="0"/>
      </a:defRPr>
    </a:lvl6pPr>
    <a:lvl7pPr marL="2743200" algn="r" defTabSz="914400" rtl="1" eaLnBrk="1" latinLnBrk="0" hangingPunct="1">
      <a:defRPr sz="2100" kern="1200">
        <a:solidFill>
          <a:schemeClr val="tx1"/>
        </a:solidFill>
        <a:latin typeface="Times New Roman" panose="02020603050405020304" pitchFamily="18" charset="0"/>
        <a:ea typeface="+mn-ea"/>
        <a:cs typeface="Arial" panose="020B0604020202020204" pitchFamily="34" charset="0"/>
      </a:defRPr>
    </a:lvl7pPr>
    <a:lvl8pPr marL="3200400" algn="r" defTabSz="914400" rtl="1" eaLnBrk="1" latinLnBrk="0" hangingPunct="1">
      <a:defRPr sz="2100" kern="1200">
        <a:solidFill>
          <a:schemeClr val="tx1"/>
        </a:solidFill>
        <a:latin typeface="Times New Roman" panose="02020603050405020304" pitchFamily="18" charset="0"/>
        <a:ea typeface="+mn-ea"/>
        <a:cs typeface="Arial" panose="020B0604020202020204" pitchFamily="34" charset="0"/>
      </a:defRPr>
    </a:lvl8pPr>
    <a:lvl9pPr marL="3657600" algn="r" defTabSz="914400" rtl="1" eaLnBrk="1" latinLnBrk="0" hangingPunct="1">
      <a:defRPr sz="2100" kern="1200">
        <a:solidFill>
          <a:schemeClr val="tx1"/>
        </a:solidFill>
        <a:latin typeface="Times New Roman" panose="02020603050405020304" pitchFamily="18" charset="0"/>
        <a:ea typeface="+mn-ea"/>
        <a:cs typeface="Arial" panose="020B0604020202020204" pitchFamily="34" charset="0"/>
      </a:defRPr>
    </a:lvl9pPr>
  </p:defaultTextStyle>
  <p:extLst>
    <p:ext uri="{EFAFB233-063F-42B5-8137-9DF3F51BA10A}">
      <p15:sldGuideLst xmlns:p15="http://schemas.microsoft.com/office/powerpoint/2012/main">
        <p15:guide id="1" orient="horz" pos="2115">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0000"/>
    <a:srgbClr val="990000"/>
    <a:srgbClr val="0033CC"/>
    <a:srgbClr val="FF0066"/>
    <a:srgbClr val="00B000"/>
    <a:srgbClr val="008000"/>
    <a:srgbClr val="CCFFCC"/>
    <a:srgbClr val="66FFCC"/>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93" autoAdjust="0"/>
    <p:restoredTop sz="90254" autoAdjust="0"/>
  </p:normalViewPr>
  <p:slideViewPr>
    <p:cSldViewPr>
      <p:cViewPr varScale="1">
        <p:scale>
          <a:sx n="59" d="100"/>
          <a:sy n="59" d="100"/>
        </p:scale>
        <p:origin x="816" y="26"/>
      </p:cViewPr>
      <p:guideLst>
        <p:guide orient="horz" pos="2115"/>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28.pn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cs typeface="Arial" charset="0"/>
              </a:defRPr>
            </a:lvl1pPr>
          </a:lstStyle>
          <a:p>
            <a:pPr>
              <a:defRPr/>
            </a:pPr>
            <a:endParaRPr lang="en-US"/>
          </a:p>
        </p:txBody>
      </p:sp>
      <p:sp>
        <p:nvSpPr>
          <p:cNvPr id="717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cs typeface="Arial" charset="0"/>
              </a:defRPr>
            </a:lvl1pPr>
          </a:lstStyle>
          <a:p>
            <a:pPr>
              <a:defRPr/>
            </a:pPr>
            <a:endParaRPr lang="en-US"/>
          </a:p>
        </p:txBody>
      </p:sp>
      <p:sp>
        <p:nvSpPr>
          <p:cNvPr id="717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cs typeface="Arial" charset="0"/>
              </a:defRPr>
            </a:lvl1pPr>
          </a:lstStyle>
          <a:p>
            <a:pPr>
              <a:defRPr/>
            </a:pPr>
            <a:endParaRPr lang="en-US"/>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2352D913-8B32-4F38-87C7-3DFE5D01DC32}" type="slidenum">
              <a:rPr lang="en-US" altLang="fa-IR"/>
              <a:pPr>
                <a:defRPr/>
              </a:pPr>
              <a:t>‹#›</a:t>
            </a:fld>
            <a:endParaRPr lang="en-US" altLang="fa-IR"/>
          </a:p>
        </p:txBody>
      </p:sp>
    </p:spTree>
    <p:extLst>
      <p:ext uri="{BB962C8B-B14F-4D97-AF65-F5344CB8AC3E}">
        <p14:creationId xmlns:p14="http://schemas.microsoft.com/office/powerpoint/2010/main" val="250349151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cs typeface="Arial" panose="020B0604020202020204" pitchFamily="34" charset="0"/>
              </a:defRPr>
            </a:lvl5pPr>
            <a:lvl6pPr marL="25146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6pPr>
            <a:lvl7pPr marL="29718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7pPr>
            <a:lvl8pPr marL="34290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8pPr>
            <a:lvl9pPr marL="38862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9pPr>
          </a:lstStyle>
          <a:p>
            <a:pPr>
              <a:spcBef>
                <a:spcPct val="0"/>
              </a:spcBef>
            </a:pPr>
            <a:fld id="{81EFA05C-9195-4180-9962-96D974C7756F}" type="slidenum">
              <a:rPr lang="en-US" altLang="fa-IR" smtClean="0"/>
              <a:pPr>
                <a:spcBef>
                  <a:spcPct val="0"/>
                </a:spcBef>
              </a:pPr>
              <a:t>1</a:t>
            </a:fld>
            <a:endParaRPr lang="en-US" altLang="fa-IR" smtClean="0"/>
          </a:p>
        </p:txBody>
      </p:sp>
      <p:sp>
        <p:nvSpPr>
          <p:cNvPr id="9219" name="Rectangle 2"/>
          <p:cNvSpPr>
            <a:spLocks noGrp="1" noRot="1" noChangeAspect="1" noChangeArrowheads="1" noTextEdit="1"/>
          </p:cNvSpPr>
          <p:nvPr>
            <p:ph type="sldImg"/>
          </p:nvPr>
        </p:nvSpPr>
        <p:spPr>
          <a:ln/>
        </p:spPr>
      </p:sp>
      <p:sp>
        <p:nvSpPr>
          <p:cNvPr id="92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fa-IR" altLang="fa-IR" smtClean="0">
              <a:cs typeface="Arial" panose="020B0604020202020204" pitchFamily="34" charset="0"/>
            </a:endParaRPr>
          </a:p>
        </p:txBody>
      </p:sp>
    </p:spTree>
    <p:extLst>
      <p:ext uri="{BB962C8B-B14F-4D97-AF65-F5344CB8AC3E}">
        <p14:creationId xmlns:p14="http://schemas.microsoft.com/office/powerpoint/2010/main" val="238773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a-IR" dirty="0"/>
          </a:p>
        </p:txBody>
      </p:sp>
      <p:sp>
        <p:nvSpPr>
          <p:cNvPr id="4" name="Slide Number Placeholder 3"/>
          <p:cNvSpPr>
            <a:spLocks noGrp="1"/>
          </p:cNvSpPr>
          <p:nvPr>
            <p:ph type="sldNum" sz="quarter" idx="10"/>
          </p:nvPr>
        </p:nvSpPr>
        <p:spPr/>
        <p:txBody>
          <a:bodyPr/>
          <a:lstStyle/>
          <a:p>
            <a:pPr>
              <a:defRPr/>
            </a:pPr>
            <a:fld id="{2352D913-8B32-4F38-87C7-3DFE5D01DC32}" type="slidenum">
              <a:rPr lang="en-US" altLang="fa-IR" smtClean="0"/>
              <a:pPr>
                <a:defRPr/>
              </a:pPr>
              <a:t>25</a:t>
            </a:fld>
            <a:endParaRPr lang="en-US" altLang="fa-IR"/>
          </a:p>
        </p:txBody>
      </p:sp>
    </p:spTree>
    <p:extLst>
      <p:ext uri="{BB962C8B-B14F-4D97-AF65-F5344CB8AC3E}">
        <p14:creationId xmlns:p14="http://schemas.microsoft.com/office/powerpoint/2010/main" val="933275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Data address (instruction address) is decoded and lets the data be written/read to the appropriate address in shared memory or data memory.  E.g., shared memory is specified for data. Then when data address is decoded,</a:t>
            </a:r>
            <a:r>
              <a:rPr lang="en-US" baseline="0" dirty="0" smtClean="0"/>
              <a:t> the address causes the </a:t>
            </a:r>
            <a:r>
              <a:rPr lang="en-US" baseline="0" dirty="0" err="1" smtClean="0"/>
              <a:t>DEMUX</a:t>
            </a:r>
            <a:r>
              <a:rPr lang="en-US" baseline="0" dirty="0" smtClean="0"/>
              <a:t> to send the write data to either shared memory or data memory (depending on the address value). Or the decoded address causes the MUX to get the data from either the shared memory or data memory to Read Data. In fact the output of Address Decoding module should be connected to the top and bottom </a:t>
            </a:r>
            <a:r>
              <a:rPr lang="en-US" baseline="0" dirty="0" err="1" smtClean="0"/>
              <a:t>MUXes</a:t>
            </a:r>
            <a:r>
              <a:rPr lang="en-US" baseline="0" dirty="0" smtClean="0"/>
              <a:t> as well. And Inst. Address and Data Address (lower significant bits) should be connected to the memory blocks too.</a:t>
            </a:r>
            <a:endParaRPr lang="fa-IR" dirty="0"/>
          </a:p>
        </p:txBody>
      </p:sp>
      <p:sp>
        <p:nvSpPr>
          <p:cNvPr id="4" name="Slide Number Placeholder 3"/>
          <p:cNvSpPr>
            <a:spLocks noGrp="1"/>
          </p:cNvSpPr>
          <p:nvPr>
            <p:ph type="sldNum" sz="quarter" idx="10"/>
          </p:nvPr>
        </p:nvSpPr>
        <p:spPr/>
        <p:txBody>
          <a:bodyPr/>
          <a:lstStyle/>
          <a:p>
            <a:pPr>
              <a:defRPr/>
            </a:pPr>
            <a:fld id="{2352D913-8B32-4F38-87C7-3DFE5D01DC32}" type="slidenum">
              <a:rPr lang="en-US" altLang="fa-IR" smtClean="0"/>
              <a:pPr>
                <a:defRPr/>
              </a:pPr>
              <a:t>29</a:t>
            </a:fld>
            <a:endParaRPr lang="en-US" altLang="fa-IR"/>
          </a:p>
        </p:txBody>
      </p:sp>
    </p:spTree>
    <p:extLst>
      <p:ext uri="{BB962C8B-B14F-4D97-AF65-F5344CB8AC3E}">
        <p14:creationId xmlns:p14="http://schemas.microsoft.com/office/powerpoint/2010/main" val="26336209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As for the </a:t>
            </a:r>
            <a:r>
              <a:rPr lang="en-SG" dirty="0" err="1"/>
              <a:t>HyCUBE’s</a:t>
            </a:r>
            <a:r>
              <a:rPr lang="en-SG" dirty="0"/>
              <a:t> RTL implementation we used a 4x4 version on TSMC 28nm.</a:t>
            </a:r>
          </a:p>
          <a:p>
            <a:r>
              <a:rPr lang="en-SG" dirty="0"/>
              <a:t>We evaluated </a:t>
            </a:r>
            <a:r>
              <a:rPr lang="en-SG" dirty="0" err="1"/>
              <a:t>HyCUBE</a:t>
            </a:r>
            <a:r>
              <a:rPr lang="en-SG" dirty="0"/>
              <a:t> against the other processing architectures suitable for embedded domain and it turns out </a:t>
            </a:r>
            <a:r>
              <a:rPr lang="en-SG" dirty="0" err="1"/>
              <a:t>HyCUBE</a:t>
            </a:r>
            <a:r>
              <a:rPr lang="en-SG" dirty="0"/>
              <a:t> brings the best power-efficiency.</a:t>
            </a:r>
          </a:p>
        </p:txBody>
      </p:sp>
      <p:sp>
        <p:nvSpPr>
          <p:cNvPr id="4" name="Slide Number Placeholder 3"/>
          <p:cNvSpPr>
            <a:spLocks noGrp="1"/>
          </p:cNvSpPr>
          <p:nvPr>
            <p:ph type="sldNum" sz="quarter" idx="10"/>
          </p:nvPr>
        </p:nvSpPr>
        <p:spPr/>
        <p:txBody>
          <a:bodyPr/>
          <a:lstStyle/>
          <a:p>
            <a:fld id="{C3E251E9-6E4C-4E32-8D6D-302B972C78F7}" type="slidenum">
              <a:rPr lang="en-SG" smtClean="0"/>
              <a:pPr/>
              <a:t>40</a:t>
            </a:fld>
            <a:endParaRPr lang="en-SG" dirty="0"/>
          </a:p>
        </p:txBody>
      </p:sp>
    </p:spTree>
    <p:extLst>
      <p:ext uri="{BB962C8B-B14F-4D97-AF65-F5344CB8AC3E}">
        <p14:creationId xmlns:p14="http://schemas.microsoft.com/office/powerpoint/2010/main" val="24594778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cs typeface="Arial" panose="020B0604020202020204" pitchFamily="34" charset="0"/>
              </a:defRPr>
            </a:lvl5pPr>
            <a:lvl6pPr marL="25146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6pPr>
            <a:lvl7pPr marL="29718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7pPr>
            <a:lvl8pPr marL="34290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8pPr>
            <a:lvl9pPr marL="38862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9pPr>
          </a:lstStyle>
          <a:p>
            <a:pPr>
              <a:spcBef>
                <a:spcPct val="0"/>
              </a:spcBef>
            </a:pPr>
            <a:fld id="{BF7F1342-CC43-4A06-A44C-AD1B8F2FBD5C}" type="slidenum">
              <a:rPr lang="en-US" altLang="fa-IR" smtClean="0"/>
              <a:pPr>
                <a:spcBef>
                  <a:spcPct val="0"/>
                </a:spcBef>
              </a:pPr>
              <a:t>43</a:t>
            </a:fld>
            <a:endParaRPr lang="en-US" altLang="fa-IR" smtClean="0"/>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fa-IR" altLang="fa-IR" smtClean="0">
              <a:cs typeface="Arial" panose="020B0604020202020204" pitchFamily="34" charset="0"/>
            </a:endParaRPr>
          </a:p>
        </p:txBody>
      </p:sp>
    </p:spTree>
    <p:extLst>
      <p:ext uri="{BB962C8B-B14F-4D97-AF65-F5344CB8AC3E}">
        <p14:creationId xmlns:p14="http://schemas.microsoft.com/office/powerpoint/2010/main" val="4749924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cs typeface="Arial" panose="020B0604020202020204" pitchFamily="34" charset="0"/>
              </a:defRPr>
            </a:lvl5pPr>
            <a:lvl6pPr marL="25146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6pPr>
            <a:lvl7pPr marL="29718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7pPr>
            <a:lvl8pPr marL="34290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8pPr>
            <a:lvl9pPr marL="3886200" indent="-228600" algn="l" rtl="0" eaLnBrk="0" fontAlgn="base" hangingPunct="0">
              <a:spcBef>
                <a:spcPct val="30000"/>
              </a:spcBef>
              <a:spcAft>
                <a:spcPct val="0"/>
              </a:spcAft>
              <a:defRPr sz="1200">
                <a:solidFill>
                  <a:schemeClr val="tx1"/>
                </a:solidFill>
                <a:latin typeface="Times New Roman" panose="02020603050405020304" pitchFamily="18" charset="0"/>
                <a:cs typeface="Arial" panose="020B0604020202020204" pitchFamily="34" charset="0"/>
              </a:defRPr>
            </a:lvl9pPr>
          </a:lstStyle>
          <a:p>
            <a:pPr>
              <a:spcBef>
                <a:spcPct val="0"/>
              </a:spcBef>
            </a:pPr>
            <a:fld id="{BF7F1342-CC43-4A06-A44C-AD1B8F2FBD5C}" type="slidenum">
              <a:rPr lang="en-US" altLang="fa-IR" smtClean="0"/>
              <a:pPr>
                <a:spcBef>
                  <a:spcPct val="0"/>
                </a:spcBef>
              </a:pPr>
              <a:t>44</a:t>
            </a:fld>
            <a:endParaRPr lang="en-US" altLang="fa-IR" smtClean="0"/>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fa-IR" altLang="fa-IR" smtClean="0">
              <a:cs typeface="Arial" panose="020B0604020202020204" pitchFamily="34" charset="0"/>
            </a:endParaRPr>
          </a:p>
        </p:txBody>
      </p:sp>
    </p:spTree>
    <p:extLst>
      <p:ext uri="{BB962C8B-B14F-4D97-AF65-F5344CB8AC3E}">
        <p14:creationId xmlns:p14="http://schemas.microsoft.com/office/powerpoint/2010/main" val="1868201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AutoShape 2"/>
          <p:cNvSpPr>
            <a:spLocks noChangeArrowheads="1"/>
          </p:cNvSpPr>
          <p:nvPr/>
        </p:nvSpPr>
        <p:spPr bwMode="auto">
          <a:xfrm>
            <a:off x="304800" y="304800"/>
            <a:ext cx="8534400" cy="6096000"/>
          </a:xfrm>
          <a:prstGeom prst="roundRect">
            <a:avLst>
              <a:gd name="adj" fmla="val 9644"/>
            </a:avLst>
          </a:prstGeom>
          <a:noFill/>
          <a:ln w="19050">
            <a:solidFill>
              <a:srgbClr val="0000FF"/>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100">
                <a:solidFill>
                  <a:schemeClr val="tx1"/>
                </a:solidFill>
                <a:latin typeface="Times New Roman" panose="02020603050405020304" pitchFamily="18" charset="0"/>
                <a:cs typeface="Arial" panose="020B0604020202020204" pitchFamily="34" charset="0"/>
              </a:defRPr>
            </a:lvl1pPr>
            <a:lvl2pPr marL="742950" indent="-285750">
              <a:defRPr sz="2100">
                <a:solidFill>
                  <a:schemeClr val="tx1"/>
                </a:solidFill>
                <a:latin typeface="Times New Roman" panose="02020603050405020304" pitchFamily="18" charset="0"/>
                <a:cs typeface="Arial" panose="020B0604020202020204" pitchFamily="34" charset="0"/>
              </a:defRPr>
            </a:lvl2pPr>
            <a:lvl3pPr marL="1143000" indent="-228600">
              <a:defRPr sz="2100">
                <a:solidFill>
                  <a:schemeClr val="tx1"/>
                </a:solidFill>
                <a:latin typeface="Times New Roman" panose="02020603050405020304" pitchFamily="18" charset="0"/>
                <a:cs typeface="Arial" panose="020B0604020202020204" pitchFamily="34" charset="0"/>
              </a:defRPr>
            </a:lvl3pPr>
            <a:lvl4pPr marL="1600200" indent="-228600">
              <a:defRPr sz="2100">
                <a:solidFill>
                  <a:schemeClr val="tx1"/>
                </a:solidFill>
                <a:latin typeface="Times New Roman" panose="02020603050405020304" pitchFamily="18" charset="0"/>
                <a:cs typeface="Arial" panose="020B0604020202020204" pitchFamily="34" charset="0"/>
              </a:defRPr>
            </a:lvl4pPr>
            <a:lvl5pPr marL="2057400" indent="-228600">
              <a:defRPr sz="2100">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9pPr>
          </a:lstStyle>
          <a:p>
            <a:pPr eaLnBrk="1" hangingPunct="1">
              <a:defRPr/>
            </a:pPr>
            <a:endParaRPr lang="en-US" altLang="en-US" smtClean="0"/>
          </a:p>
        </p:txBody>
      </p:sp>
      <p:sp>
        <p:nvSpPr>
          <p:cNvPr id="5" name="Rectangle 3"/>
          <p:cNvSpPr>
            <a:spLocks noChangeArrowheads="1"/>
          </p:cNvSpPr>
          <p:nvPr/>
        </p:nvSpPr>
        <p:spPr bwMode="auto">
          <a:xfrm>
            <a:off x="838200" y="6400800"/>
            <a:ext cx="3657600"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1828" tIns="50914" rIns="101828" bIns="50914"/>
          <a:lstStyle>
            <a:lvl1pPr defTabSz="1019175">
              <a:defRPr sz="2100">
                <a:solidFill>
                  <a:schemeClr val="tx1"/>
                </a:solidFill>
                <a:latin typeface="Times New Roman" panose="02020603050405020304" pitchFamily="18" charset="0"/>
                <a:cs typeface="Arial" panose="020B0604020202020204" pitchFamily="34" charset="0"/>
              </a:defRPr>
            </a:lvl1pPr>
            <a:lvl2pPr marL="742950" indent="-285750" defTabSz="1019175">
              <a:defRPr sz="2100">
                <a:solidFill>
                  <a:schemeClr val="tx1"/>
                </a:solidFill>
                <a:latin typeface="Times New Roman" panose="02020603050405020304" pitchFamily="18" charset="0"/>
                <a:cs typeface="Arial" panose="020B0604020202020204" pitchFamily="34" charset="0"/>
              </a:defRPr>
            </a:lvl2pPr>
            <a:lvl3pPr marL="1143000" indent="-228600" defTabSz="1019175">
              <a:defRPr sz="2100">
                <a:solidFill>
                  <a:schemeClr val="tx1"/>
                </a:solidFill>
                <a:latin typeface="Times New Roman" panose="02020603050405020304" pitchFamily="18" charset="0"/>
                <a:cs typeface="Arial" panose="020B0604020202020204" pitchFamily="34" charset="0"/>
              </a:defRPr>
            </a:lvl3pPr>
            <a:lvl4pPr marL="1600200" indent="-228600" defTabSz="1019175">
              <a:defRPr sz="2100">
                <a:solidFill>
                  <a:schemeClr val="tx1"/>
                </a:solidFill>
                <a:latin typeface="Times New Roman" panose="02020603050405020304" pitchFamily="18" charset="0"/>
                <a:cs typeface="Arial" panose="020B0604020202020204" pitchFamily="34" charset="0"/>
              </a:defRPr>
            </a:lvl4pPr>
            <a:lvl5pPr marL="2057400" indent="-228600" defTabSz="1019175">
              <a:defRPr sz="2100">
                <a:solidFill>
                  <a:schemeClr val="tx1"/>
                </a:solidFill>
                <a:latin typeface="Times New Roman" panose="02020603050405020304" pitchFamily="18" charset="0"/>
                <a:cs typeface="Arial" panose="020B0604020202020204" pitchFamily="34" charset="0"/>
              </a:defRPr>
            </a:lvl5pPr>
            <a:lvl6pPr marL="2514600" indent="-228600" defTabSz="1019175"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6pPr>
            <a:lvl7pPr marL="2971800" indent="-228600" defTabSz="1019175"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7pPr>
            <a:lvl8pPr marL="3429000" indent="-228600" defTabSz="1019175"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8pPr>
            <a:lvl9pPr marL="3886200" indent="-228600" defTabSz="1019175"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9pPr>
          </a:lstStyle>
          <a:p>
            <a:pPr>
              <a:defRPr/>
            </a:pPr>
            <a:endParaRPr lang="en-US" altLang="en-US" sz="1300" smtClean="0">
              <a:latin typeface="Arial" panose="020B0604020202020204" pitchFamily="34" charset="0"/>
            </a:endParaRPr>
          </a:p>
        </p:txBody>
      </p:sp>
      <p:sp>
        <p:nvSpPr>
          <p:cNvPr id="6" name="Rectangle 4"/>
          <p:cNvSpPr>
            <a:spLocks noChangeArrowheads="1"/>
          </p:cNvSpPr>
          <p:nvPr/>
        </p:nvSpPr>
        <p:spPr bwMode="auto">
          <a:xfrm>
            <a:off x="685800" y="1219200"/>
            <a:ext cx="7772400"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1828" tIns="50914" rIns="101828" bIns="50914"/>
          <a:lstStyle>
            <a:lvl1pPr>
              <a:defRPr sz="2100">
                <a:solidFill>
                  <a:schemeClr val="tx1"/>
                </a:solidFill>
                <a:latin typeface="Times New Roman" panose="02020603050405020304" pitchFamily="18" charset="0"/>
                <a:cs typeface="Arial" panose="020B0604020202020204" pitchFamily="34" charset="0"/>
              </a:defRPr>
            </a:lvl1pPr>
            <a:lvl2pPr marL="742950" indent="-285750">
              <a:defRPr sz="2100">
                <a:solidFill>
                  <a:schemeClr val="tx1"/>
                </a:solidFill>
                <a:latin typeface="Times New Roman" panose="02020603050405020304" pitchFamily="18" charset="0"/>
                <a:cs typeface="Arial" panose="020B0604020202020204" pitchFamily="34" charset="0"/>
              </a:defRPr>
            </a:lvl2pPr>
            <a:lvl3pPr marL="1143000" indent="-228600">
              <a:defRPr sz="2100">
                <a:solidFill>
                  <a:schemeClr val="tx1"/>
                </a:solidFill>
                <a:latin typeface="Times New Roman" panose="02020603050405020304" pitchFamily="18" charset="0"/>
                <a:cs typeface="Arial" panose="020B0604020202020204" pitchFamily="34" charset="0"/>
              </a:defRPr>
            </a:lvl3pPr>
            <a:lvl4pPr marL="1600200" indent="-228600">
              <a:defRPr sz="2100">
                <a:solidFill>
                  <a:schemeClr val="tx1"/>
                </a:solidFill>
                <a:latin typeface="Times New Roman" panose="02020603050405020304" pitchFamily="18" charset="0"/>
                <a:cs typeface="Arial" panose="020B0604020202020204" pitchFamily="34" charset="0"/>
              </a:defRPr>
            </a:lvl4pPr>
            <a:lvl5pPr marL="2057400" indent="-228600">
              <a:defRPr sz="2100">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9pPr>
          </a:lstStyle>
          <a:p>
            <a:pPr eaLnBrk="1" hangingPunct="1">
              <a:defRPr/>
            </a:pPr>
            <a:endParaRPr lang="en-US" altLang="en-US" sz="2400" smtClean="0"/>
          </a:p>
        </p:txBody>
      </p:sp>
      <p:sp>
        <p:nvSpPr>
          <p:cNvPr id="183302" name="Rectangle 6"/>
          <p:cNvSpPr>
            <a:spLocks noGrp="1" noChangeArrowheads="1"/>
          </p:cNvSpPr>
          <p:nvPr>
            <p:ph type="ctrTitle" sz="quarter"/>
          </p:nvPr>
        </p:nvSpPr>
        <p:spPr>
          <a:xfrm>
            <a:off x="692150" y="2286000"/>
            <a:ext cx="7759700" cy="1143000"/>
          </a:xfrm>
          <a:ln w="12700"/>
        </p:spPr>
        <p:txBody>
          <a:bodyPr wrap="none" lIns="82030" tIns="41015" rIns="82030" bIns="41015"/>
          <a:lstStyle>
            <a:lvl1pPr>
              <a:defRPr/>
            </a:lvl1pPr>
          </a:lstStyle>
          <a:p>
            <a:r>
              <a:rPr lang="en-US"/>
              <a:t>Click to edit Master title style</a:t>
            </a:r>
          </a:p>
        </p:txBody>
      </p:sp>
      <p:sp>
        <p:nvSpPr>
          <p:cNvPr id="183303" name="Rectangle 7"/>
          <p:cNvSpPr>
            <a:spLocks noGrp="1" noChangeArrowheads="1"/>
          </p:cNvSpPr>
          <p:nvPr>
            <p:ph type="subTitle" sz="quarter" idx="1"/>
          </p:nvPr>
        </p:nvSpPr>
        <p:spPr>
          <a:xfrm>
            <a:off x="1385888" y="3898900"/>
            <a:ext cx="6372225" cy="1749425"/>
          </a:xfrm>
          <a:ln w="12700"/>
        </p:spPr>
        <p:txBody>
          <a:bodyPr wrap="none" lIns="82030" tIns="41015" rIns="82030" bIns="41015" anchor="ctr"/>
          <a:lstStyle>
            <a:lvl1pPr marL="0" indent="0" algn="ctr">
              <a:buFontTx/>
              <a:buNone/>
              <a:defRPr/>
            </a:lvl1pPr>
          </a:lstStyle>
          <a:p>
            <a:r>
              <a:rPr lang="en-US"/>
              <a:t>Click to edit Master subtitle style</a:t>
            </a:r>
          </a:p>
        </p:txBody>
      </p:sp>
    </p:spTree>
    <p:extLst>
      <p:ext uri="{BB962C8B-B14F-4D97-AF65-F5344CB8AC3E}">
        <p14:creationId xmlns:p14="http://schemas.microsoft.com/office/powerpoint/2010/main" val="1021800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9"/>
          <p:cNvSpPr>
            <a:spLocks noGrp="1" noChangeArrowheads="1"/>
          </p:cNvSpPr>
          <p:nvPr>
            <p:ph type="sldNum" sz="quarter" idx="10"/>
          </p:nvPr>
        </p:nvSpPr>
        <p:spPr>
          <a:ln/>
        </p:spPr>
        <p:txBody>
          <a:bodyPr/>
          <a:lstStyle>
            <a:lvl1pPr>
              <a:defRPr/>
            </a:lvl1pPr>
          </a:lstStyle>
          <a:p>
            <a:pPr>
              <a:defRPr/>
            </a:pPr>
            <a:fld id="{BD9DA68F-5AE4-4C4B-8F03-93EA136C2DCE}" type="slidenum">
              <a:rPr lang="en-US" altLang="fa-IR"/>
              <a:pPr>
                <a:defRPr/>
              </a:pPr>
              <a:t>‹#›</a:t>
            </a:fld>
            <a:endParaRPr lang="en-US" altLang="fa-IR"/>
          </a:p>
        </p:txBody>
      </p:sp>
    </p:spTree>
    <p:extLst>
      <p:ext uri="{BB962C8B-B14F-4D97-AF65-F5344CB8AC3E}">
        <p14:creationId xmlns:p14="http://schemas.microsoft.com/office/powerpoint/2010/main" val="2763372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21450" y="403225"/>
            <a:ext cx="1944688" cy="546417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403225"/>
            <a:ext cx="5683250" cy="54641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9"/>
          <p:cNvSpPr>
            <a:spLocks noGrp="1" noChangeArrowheads="1"/>
          </p:cNvSpPr>
          <p:nvPr>
            <p:ph type="sldNum" sz="quarter" idx="10"/>
          </p:nvPr>
        </p:nvSpPr>
        <p:spPr>
          <a:ln/>
        </p:spPr>
        <p:txBody>
          <a:bodyPr/>
          <a:lstStyle>
            <a:lvl1pPr>
              <a:defRPr/>
            </a:lvl1pPr>
          </a:lstStyle>
          <a:p>
            <a:pPr>
              <a:defRPr/>
            </a:pPr>
            <a:fld id="{61EB7112-F439-4CCC-B4B5-2DF0399AC19E}" type="slidenum">
              <a:rPr lang="en-US" altLang="fa-IR"/>
              <a:pPr>
                <a:defRPr/>
              </a:pPr>
              <a:t>‹#›</a:t>
            </a:fld>
            <a:endParaRPr lang="en-US" altLang="fa-IR"/>
          </a:p>
        </p:txBody>
      </p:sp>
    </p:spTree>
    <p:extLst>
      <p:ext uri="{BB962C8B-B14F-4D97-AF65-F5344CB8AC3E}">
        <p14:creationId xmlns:p14="http://schemas.microsoft.com/office/powerpoint/2010/main" val="7718104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9"/>
          <p:cNvSpPr>
            <a:spLocks noGrp="1" noChangeArrowheads="1"/>
          </p:cNvSpPr>
          <p:nvPr>
            <p:ph type="sldNum" sz="quarter" idx="10"/>
          </p:nvPr>
        </p:nvSpPr>
        <p:spPr>
          <a:ln/>
        </p:spPr>
        <p:txBody>
          <a:bodyPr/>
          <a:lstStyle>
            <a:lvl1pPr>
              <a:defRPr/>
            </a:lvl1pPr>
          </a:lstStyle>
          <a:p>
            <a:pPr>
              <a:defRPr/>
            </a:pPr>
            <a:fld id="{A3AEDEBE-C439-4063-95E6-5B615E8BAC64}" type="slidenum">
              <a:rPr lang="en-US" altLang="fa-IR"/>
              <a:pPr>
                <a:defRPr/>
              </a:pPr>
              <a:t>‹#›</a:t>
            </a:fld>
            <a:endParaRPr lang="en-US" altLang="fa-IR"/>
          </a:p>
        </p:txBody>
      </p:sp>
    </p:spTree>
    <p:extLst>
      <p:ext uri="{BB962C8B-B14F-4D97-AF65-F5344CB8AC3E}">
        <p14:creationId xmlns:p14="http://schemas.microsoft.com/office/powerpoint/2010/main" val="2831508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9"/>
          <p:cNvSpPr>
            <a:spLocks noGrp="1" noChangeArrowheads="1"/>
          </p:cNvSpPr>
          <p:nvPr>
            <p:ph type="sldNum" sz="quarter" idx="10"/>
          </p:nvPr>
        </p:nvSpPr>
        <p:spPr>
          <a:ln/>
        </p:spPr>
        <p:txBody>
          <a:bodyPr/>
          <a:lstStyle>
            <a:lvl1pPr>
              <a:defRPr/>
            </a:lvl1pPr>
          </a:lstStyle>
          <a:p>
            <a:pPr>
              <a:defRPr/>
            </a:pPr>
            <a:fld id="{337D2216-A27A-46BC-B7FD-9F44000830A0}" type="slidenum">
              <a:rPr lang="en-US" altLang="fa-IR"/>
              <a:pPr>
                <a:defRPr/>
              </a:pPr>
              <a:t>‹#›</a:t>
            </a:fld>
            <a:endParaRPr lang="en-US" altLang="fa-IR"/>
          </a:p>
        </p:txBody>
      </p:sp>
    </p:spTree>
    <p:extLst>
      <p:ext uri="{BB962C8B-B14F-4D97-AF65-F5344CB8AC3E}">
        <p14:creationId xmlns:p14="http://schemas.microsoft.com/office/powerpoint/2010/main" val="3607127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219200"/>
            <a:ext cx="3810000" cy="4648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19200"/>
            <a:ext cx="3810000" cy="4648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9"/>
          <p:cNvSpPr>
            <a:spLocks noGrp="1" noChangeArrowheads="1"/>
          </p:cNvSpPr>
          <p:nvPr>
            <p:ph type="sldNum" sz="quarter" idx="10"/>
          </p:nvPr>
        </p:nvSpPr>
        <p:spPr>
          <a:ln/>
        </p:spPr>
        <p:txBody>
          <a:bodyPr/>
          <a:lstStyle>
            <a:lvl1pPr>
              <a:defRPr/>
            </a:lvl1pPr>
          </a:lstStyle>
          <a:p>
            <a:pPr>
              <a:defRPr/>
            </a:pPr>
            <a:fld id="{3D03B016-7A94-4EAC-8A25-014E5F71C115}" type="slidenum">
              <a:rPr lang="en-US" altLang="fa-IR"/>
              <a:pPr>
                <a:defRPr/>
              </a:pPr>
              <a:t>‹#›</a:t>
            </a:fld>
            <a:endParaRPr lang="en-US" altLang="fa-IR"/>
          </a:p>
        </p:txBody>
      </p:sp>
    </p:spTree>
    <p:extLst>
      <p:ext uri="{BB962C8B-B14F-4D97-AF65-F5344CB8AC3E}">
        <p14:creationId xmlns:p14="http://schemas.microsoft.com/office/powerpoint/2010/main" val="3974506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9"/>
          <p:cNvSpPr>
            <a:spLocks noGrp="1" noChangeArrowheads="1"/>
          </p:cNvSpPr>
          <p:nvPr>
            <p:ph type="sldNum" sz="quarter" idx="10"/>
          </p:nvPr>
        </p:nvSpPr>
        <p:spPr>
          <a:ln/>
        </p:spPr>
        <p:txBody>
          <a:bodyPr/>
          <a:lstStyle>
            <a:lvl1pPr>
              <a:defRPr/>
            </a:lvl1pPr>
          </a:lstStyle>
          <a:p>
            <a:pPr>
              <a:defRPr/>
            </a:pPr>
            <a:fld id="{D6B635E7-CFB6-4893-BCD5-FDDA51E1E6D1}" type="slidenum">
              <a:rPr lang="en-US" altLang="fa-IR"/>
              <a:pPr>
                <a:defRPr/>
              </a:pPr>
              <a:t>‹#›</a:t>
            </a:fld>
            <a:endParaRPr lang="en-US" altLang="fa-IR"/>
          </a:p>
        </p:txBody>
      </p:sp>
    </p:spTree>
    <p:extLst>
      <p:ext uri="{BB962C8B-B14F-4D97-AF65-F5344CB8AC3E}">
        <p14:creationId xmlns:p14="http://schemas.microsoft.com/office/powerpoint/2010/main" val="467442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9"/>
          <p:cNvSpPr>
            <a:spLocks noGrp="1" noChangeArrowheads="1"/>
          </p:cNvSpPr>
          <p:nvPr>
            <p:ph type="sldNum" sz="quarter" idx="10"/>
          </p:nvPr>
        </p:nvSpPr>
        <p:spPr>
          <a:ln/>
        </p:spPr>
        <p:txBody>
          <a:bodyPr/>
          <a:lstStyle>
            <a:lvl1pPr>
              <a:defRPr/>
            </a:lvl1pPr>
          </a:lstStyle>
          <a:p>
            <a:pPr>
              <a:defRPr/>
            </a:pPr>
            <a:fld id="{89851C36-8219-4DA8-893B-6BFEA412F4CF}" type="slidenum">
              <a:rPr lang="en-US" altLang="fa-IR"/>
              <a:pPr>
                <a:defRPr/>
              </a:pPr>
              <a:t>‹#›</a:t>
            </a:fld>
            <a:endParaRPr lang="en-US" altLang="fa-IR"/>
          </a:p>
        </p:txBody>
      </p:sp>
    </p:spTree>
    <p:extLst>
      <p:ext uri="{BB962C8B-B14F-4D97-AF65-F5344CB8AC3E}">
        <p14:creationId xmlns:p14="http://schemas.microsoft.com/office/powerpoint/2010/main" val="10396056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p:cNvSpPr>
            <a:spLocks noGrp="1" noChangeArrowheads="1"/>
          </p:cNvSpPr>
          <p:nvPr>
            <p:ph type="sldNum" sz="quarter" idx="10"/>
          </p:nvPr>
        </p:nvSpPr>
        <p:spPr>
          <a:ln/>
        </p:spPr>
        <p:txBody>
          <a:bodyPr/>
          <a:lstStyle>
            <a:lvl1pPr>
              <a:defRPr/>
            </a:lvl1pPr>
          </a:lstStyle>
          <a:p>
            <a:pPr>
              <a:defRPr/>
            </a:pPr>
            <a:fld id="{F4FEAC96-282C-4F95-9D1A-2FC4F92BBE70}" type="slidenum">
              <a:rPr lang="en-US" altLang="fa-IR"/>
              <a:pPr>
                <a:defRPr/>
              </a:pPr>
              <a:t>‹#›</a:t>
            </a:fld>
            <a:endParaRPr lang="en-US" altLang="fa-IR"/>
          </a:p>
        </p:txBody>
      </p:sp>
    </p:spTree>
    <p:extLst>
      <p:ext uri="{BB962C8B-B14F-4D97-AF65-F5344CB8AC3E}">
        <p14:creationId xmlns:p14="http://schemas.microsoft.com/office/powerpoint/2010/main" val="2898409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9"/>
          <p:cNvSpPr>
            <a:spLocks noGrp="1" noChangeArrowheads="1"/>
          </p:cNvSpPr>
          <p:nvPr>
            <p:ph type="sldNum" sz="quarter" idx="10"/>
          </p:nvPr>
        </p:nvSpPr>
        <p:spPr>
          <a:ln/>
        </p:spPr>
        <p:txBody>
          <a:bodyPr/>
          <a:lstStyle>
            <a:lvl1pPr>
              <a:defRPr/>
            </a:lvl1pPr>
          </a:lstStyle>
          <a:p>
            <a:pPr>
              <a:defRPr/>
            </a:pPr>
            <a:fld id="{2A5815A7-5318-4C04-9541-ED5845999D4F}" type="slidenum">
              <a:rPr lang="en-US" altLang="fa-IR"/>
              <a:pPr>
                <a:defRPr/>
              </a:pPr>
              <a:t>‹#›</a:t>
            </a:fld>
            <a:endParaRPr lang="en-US" altLang="fa-IR"/>
          </a:p>
        </p:txBody>
      </p:sp>
    </p:spTree>
    <p:extLst>
      <p:ext uri="{BB962C8B-B14F-4D97-AF65-F5344CB8AC3E}">
        <p14:creationId xmlns:p14="http://schemas.microsoft.com/office/powerpoint/2010/main" val="35469084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9"/>
          <p:cNvSpPr>
            <a:spLocks noGrp="1" noChangeArrowheads="1"/>
          </p:cNvSpPr>
          <p:nvPr>
            <p:ph type="sldNum" sz="quarter" idx="10"/>
          </p:nvPr>
        </p:nvSpPr>
        <p:spPr>
          <a:ln/>
        </p:spPr>
        <p:txBody>
          <a:bodyPr/>
          <a:lstStyle>
            <a:lvl1pPr>
              <a:defRPr/>
            </a:lvl1pPr>
          </a:lstStyle>
          <a:p>
            <a:pPr>
              <a:defRPr/>
            </a:pPr>
            <a:fld id="{500EEA20-FD9E-4C8A-A7CD-AD7EE9FFF455}" type="slidenum">
              <a:rPr lang="en-US" altLang="fa-IR"/>
              <a:pPr>
                <a:defRPr/>
              </a:pPr>
              <a:t>‹#›</a:t>
            </a:fld>
            <a:endParaRPr lang="en-US" altLang="fa-IR"/>
          </a:p>
        </p:txBody>
      </p:sp>
    </p:spTree>
    <p:extLst>
      <p:ext uri="{BB962C8B-B14F-4D97-AF65-F5344CB8AC3E}">
        <p14:creationId xmlns:p14="http://schemas.microsoft.com/office/powerpoint/2010/main" val="4441290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body" idx="1"/>
          </p:nvPr>
        </p:nvSpPr>
        <p:spPr bwMode="auto">
          <a:xfrm>
            <a:off x="685800" y="1219200"/>
            <a:ext cx="7772400"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828" tIns="50914" rIns="101828" bIns="50914" numCol="1" anchor="t" anchorCtr="0" compatLnSpc="1">
            <a:prstTxWarp prst="textNoShape">
              <a:avLst/>
            </a:prstTxWarp>
          </a:bodyPr>
          <a:lstStyle/>
          <a:p>
            <a:pPr lvl="0"/>
            <a:r>
              <a:rPr lang="en-US" altLang="fa-IR" smtClean="0"/>
              <a:t>Click to edit Master text styles</a:t>
            </a:r>
          </a:p>
          <a:p>
            <a:pPr lvl="1"/>
            <a:r>
              <a:rPr lang="en-US" altLang="fa-IR" smtClean="0"/>
              <a:t>Second level</a:t>
            </a:r>
          </a:p>
          <a:p>
            <a:pPr lvl="2"/>
            <a:r>
              <a:rPr lang="en-US" altLang="fa-IR" smtClean="0"/>
              <a:t>  Third level</a:t>
            </a:r>
          </a:p>
          <a:p>
            <a:pPr lvl="3"/>
            <a:r>
              <a:rPr lang="en-US" altLang="fa-IR" smtClean="0"/>
              <a:t>Fourth level</a:t>
            </a:r>
          </a:p>
          <a:p>
            <a:pPr lvl="4"/>
            <a:r>
              <a:rPr lang="en-US" altLang="fa-IR" smtClean="0"/>
              <a:t>Fifth level</a:t>
            </a:r>
          </a:p>
        </p:txBody>
      </p:sp>
      <p:sp>
        <p:nvSpPr>
          <p:cNvPr id="1027" name="Rectangle 3"/>
          <p:cNvSpPr>
            <a:spLocks noGrp="1" noChangeArrowheads="1"/>
          </p:cNvSpPr>
          <p:nvPr>
            <p:ph type="title"/>
          </p:nvPr>
        </p:nvSpPr>
        <p:spPr bwMode="auto">
          <a:xfrm>
            <a:off x="692150" y="403225"/>
            <a:ext cx="7773988" cy="44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828" tIns="50914" rIns="101828" bIns="50914" numCol="1" anchor="ctr" anchorCtr="0" compatLnSpc="1">
            <a:prstTxWarp prst="textNoShape">
              <a:avLst/>
            </a:prstTxWarp>
          </a:bodyPr>
          <a:lstStyle/>
          <a:p>
            <a:pPr lvl="0"/>
            <a:r>
              <a:rPr lang="en-US" altLang="fa-IR" smtClean="0"/>
              <a:t>Click to edit Master title style</a:t>
            </a:r>
          </a:p>
        </p:txBody>
      </p:sp>
      <p:sp>
        <p:nvSpPr>
          <p:cNvPr id="1028" name="AutoShape 4"/>
          <p:cNvSpPr>
            <a:spLocks noChangeArrowheads="1"/>
          </p:cNvSpPr>
          <p:nvPr/>
        </p:nvSpPr>
        <p:spPr bwMode="auto">
          <a:xfrm>
            <a:off x="304800" y="304800"/>
            <a:ext cx="8534400" cy="6096000"/>
          </a:xfrm>
          <a:prstGeom prst="roundRect">
            <a:avLst>
              <a:gd name="adj" fmla="val 9644"/>
            </a:avLst>
          </a:prstGeom>
          <a:noFill/>
          <a:ln w="19050">
            <a:solidFill>
              <a:srgbClr val="0000FF"/>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sz="2100">
                <a:solidFill>
                  <a:schemeClr val="tx1"/>
                </a:solidFill>
                <a:latin typeface="Times New Roman" panose="02020603050405020304" pitchFamily="18" charset="0"/>
                <a:cs typeface="Arial" panose="020B0604020202020204" pitchFamily="34" charset="0"/>
              </a:defRPr>
            </a:lvl1pPr>
            <a:lvl2pPr marL="742950" indent="-285750">
              <a:defRPr sz="2100">
                <a:solidFill>
                  <a:schemeClr val="tx1"/>
                </a:solidFill>
                <a:latin typeface="Times New Roman" panose="02020603050405020304" pitchFamily="18" charset="0"/>
                <a:cs typeface="Arial" panose="020B0604020202020204" pitchFamily="34" charset="0"/>
              </a:defRPr>
            </a:lvl2pPr>
            <a:lvl3pPr marL="1143000" indent="-228600">
              <a:defRPr sz="2100">
                <a:solidFill>
                  <a:schemeClr val="tx1"/>
                </a:solidFill>
                <a:latin typeface="Times New Roman" panose="02020603050405020304" pitchFamily="18" charset="0"/>
                <a:cs typeface="Arial" panose="020B0604020202020204" pitchFamily="34" charset="0"/>
              </a:defRPr>
            </a:lvl3pPr>
            <a:lvl4pPr marL="1600200" indent="-228600">
              <a:defRPr sz="2100">
                <a:solidFill>
                  <a:schemeClr val="tx1"/>
                </a:solidFill>
                <a:latin typeface="Times New Roman" panose="02020603050405020304" pitchFamily="18" charset="0"/>
                <a:cs typeface="Arial" panose="020B0604020202020204" pitchFamily="34" charset="0"/>
              </a:defRPr>
            </a:lvl4pPr>
            <a:lvl5pPr marL="2057400" indent="-228600">
              <a:defRPr sz="2100">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9pPr>
          </a:lstStyle>
          <a:p>
            <a:pPr eaLnBrk="1" hangingPunct="1">
              <a:defRPr/>
            </a:pPr>
            <a:endParaRPr lang="en-US" altLang="en-US" smtClean="0"/>
          </a:p>
        </p:txBody>
      </p:sp>
      <p:sp>
        <p:nvSpPr>
          <p:cNvPr id="1029" name="Rectangle 5"/>
          <p:cNvSpPr>
            <a:spLocks noChangeArrowheads="1"/>
          </p:cNvSpPr>
          <p:nvPr/>
        </p:nvSpPr>
        <p:spPr bwMode="auto">
          <a:xfrm>
            <a:off x="838200" y="6400800"/>
            <a:ext cx="3657600"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1828" tIns="50914" rIns="101828" bIns="50914"/>
          <a:lstStyle>
            <a:lvl1pPr defTabSz="1019175">
              <a:defRPr sz="2100">
                <a:solidFill>
                  <a:schemeClr val="tx1"/>
                </a:solidFill>
                <a:latin typeface="Times New Roman" panose="02020603050405020304" pitchFamily="18" charset="0"/>
                <a:cs typeface="Arial" panose="020B0604020202020204" pitchFamily="34" charset="0"/>
              </a:defRPr>
            </a:lvl1pPr>
            <a:lvl2pPr marL="742950" indent="-285750" defTabSz="1019175">
              <a:defRPr sz="2100">
                <a:solidFill>
                  <a:schemeClr val="tx1"/>
                </a:solidFill>
                <a:latin typeface="Times New Roman" panose="02020603050405020304" pitchFamily="18" charset="0"/>
                <a:cs typeface="Arial" panose="020B0604020202020204" pitchFamily="34" charset="0"/>
              </a:defRPr>
            </a:lvl2pPr>
            <a:lvl3pPr marL="1143000" indent="-228600" defTabSz="1019175">
              <a:defRPr sz="2100">
                <a:solidFill>
                  <a:schemeClr val="tx1"/>
                </a:solidFill>
                <a:latin typeface="Times New Roman" panose="02020603050405020304" pitchFamily="18" charset="0"/>
                <a:cs typeface="Arial" panose="020B0604020202020204" pitchFamily="34" charset="0"/>
              </a:defRPr>
            </a:lvl3pPr>
            <a:lvl4pPr marL="1600200" indent="-228600" defTabSz="1019175">
              <a:defRPr sz="2100">
                <a:solidFill>
                  <a:schemeClr val="tx1"/>
                </a:solidFill>
                <a:latin typeface="Times New Roman" panose="02020603050405020304" pitchFamily="18" charset="0"/>
                <a:cs typeface="Arial" panose="020B0604020202020204" pitchFamily="34" charset="0"/>
              </a:defRPr>
            </a:lvl4pPr>
            <a:lvl5pPr marL="2057400" indent="-228600" defTabSz="1019175">
              <a:defRPr sz="2100">
                <a:solidFill>
                  <a:schemeClr val="tx1"/>
                </a:solidFill>
                <a:latin typeface="Times New Roman" panose="02020603050405020304" pitchFamily="18" charset="0"/>
                <a:cs typeface="Arial" panose="020B0604020202020204" pitchFamily="34" charset="0"/>
              </a:defRPr>
            </a:lvl5pPr>
            <a:lvl6pPr marL="2514600" indent="-228600" defTabSz="1019175"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6pPr>
            <a:lvl7pPr marL="2971800" indent="-228600" defTabSz="1019175"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7pPr>
            <a:lvl8pPr marL="3429000" indent="-228600" defTabSz="1019175"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8pPr>
            <a:lvl9pPr marL="3886200" indent="-228600" defTabSz="1019175" eaLnBrk="0" fontAlgn="base" hangingPunct="0">
              <a:spcBef>
                <a:spcPct val="0"/>
              </a:spcBef>
              <a:spcAft>
                <a:spcPct val="0"/>
              </a:spcAft>
              <a:defRPr sz="2100">
                <a:solidFill>
                  <a:schemeClr val="tx1"/>
                </a:solidFill>
                <a:latin typeface="Times New Roman" panose="02020603050405020304" pitchFamily="18" charset="0"/>
                <a:cs typeface="Arial" panose="020B0604020202020204" pitchFamily="34" charset="0"/>
              </a:defRPr>
            </a:lvl9pPr>
          </a:lstStyle>
          <a:p>
            <a:pPr>
              <a:defRPr/>
            </a:pPr>
            <a:endParaRPr lang="en-US" altLang="en-US" sz="1300" smtClean="0">
              <a:latin typeface="Arial" panose="020B0604020202020204" pitchFamily="34" charset="0"/>
            </a:endParaRPr>
          </a:p>
        </p:txBody>
      </p:sp>
      <p:sp>
        <p:nvSpPr>
          <p:cNvPr id="182281" name="Rectangle 9"/>
          <p:cNvSpPr>
            <a:spLocks noGrp="1" noChangeArrowheads="1"/>
          </p:cNvSpPr>
          <p:nvPr>
            <p:ph type="sldNum" sz="quarter" idx="4"/>
          </p:nvPr>
        </p:nvSpPr>
        <p:spPr bwMode="auto">
          <a:xfrm>
            <a:off x="8243888" y="6388100"/>
            <a:ext cx="554037" cy="334963"/>
          </a:xfrm>
          <a:prstGeom prst="rect">
            <a:avLst/>
          </a:prstGeom>
          <a:noFill/>
          <a:ln w="12700">
            <a:noFill/>
            <a:miter lim="800000"/>
            <a:headEnd/>
            <a:tailEnd/>
          </a:ln>
          <a:effectLst/>
        </p:spPr>
        <p:txBody>
          <a:bodyPr vert="horz" wrap="none" lIns="82030" tIns="41015" rIns="82030" bIns="41015" numCol="1" anchor="ctr" anchorCtr="0" compatLnSpc="1">
            <a:prstTxWarp prst="textNoShape">
              <a:avLst/>
            </a:prstTxWarp>
          </a:bodyPr>
          <a:lstStyle>
            <a:lvl1pPr algn="r" eaLnBrk="0" hangingPunct="0">
              <a:defRPr sz="1300">
                <a:latin typeface="Arial" panose="020B0604020202020204" pitchFamily="34" charset="0"/>
              </a:defRPr>
            </a:lvl1pPr>
          </a:lstStyle>
          <a:p>
            <a:pPr>
              <a:defRPr/>
            </a:pPr>
            <a:fld id="{7BBE3FA6-1BE5-45F4-8802-430161FF04BA}" type="slidenum">
              <a:rPr lang="en-US" altLang="fa-IR"/>
              <a:pPr>
                <a:defRPr/>
              </a:pPr>
              <a:t>‹#›</a:t>
            </a:fld>
            <a:endParaRPr lang="en-US" altLang="fa-IR"/>
          </a:p>
        </p:txBody>
      </p:sp>
    </p:spTree>
  </p:cSld>
  <p:clrMap bg1="lt1" tx1="dk1" bg2="lt2" tx2="dk2" accent1="accent1" accent2="accent2" accent3="accent3" accent4="accent4" accent5="accent5" accent6="accent6" hlink="hlink" folHlink="folHlink"/>
  <p:sldLayoutIdLst>
    <p:sldLayoutId id="2147484285" r:id="rId1"/>
    <p:sldLayoutId id="2147484255" r:id="rId2"/>
    <p:sldLayoutId id="2147484256" r:id="rId3"/>
    <p:sldLayoutId id="2147484257" r:id="rId4"/>
    <p:sldLayoutId id="2147484258" r:id="rId5"/>
    <p:sldLayoutId id="2147484259" r:id="rId6"/>
    <p:sldLayoutId id="2147484260" r:id="rId7"/>
    <p:sldLayoutId id="2147484261" r:id="rId8"/>
    <p:sldLayoutId id="2147484262" r:id="rId9"/>
    <p:sldLayoutId id="2147484263" r:id="rId10"/>
    <p:sldLayoutId id="2147484264" r:id="rId11"/>
  </p:sldLayoutIdLst>
  <p:hf hdr="0" ftr="0" dt="0"/>
  <p:txStyles>
    <p:titleStyle>
      <a:lvl1pPr algn="ctr" defTabSz="1019175" rtl="0" eaLnBrk="0" fontAlgn="base" hangingPunct="0">
        <a:spcBef>
          <a:spcPct val="0"/>
        </a:spcBef>
        <a:spcAft>
          <a:spcPct val="0"/>
        </a:spcAft>
        <a:defRPr sz="3100" b="1">
          <a:solidFill>
            <a:srgbClr val="E44EE4"/>
          </a:solidFill>
          <a:latin typeface="+mj-lt"/>
          <a:ea typeface="+mj-ea"/>
          <a:cs typeface="+mj-cs"/>
        </a:defRPr>
      </a:lvl1pPr>
      <a:lvl2pPr algn="ctr" defTabSz="1019175" rtl="0" eaLnBrk="0" fontAlgn="base" hangingPunct="0">
        <a:spcBef>
          <a:spcPct val="0"/>
        </a:spcBef>
        <a:spcAft>
          <a:spcPct val="0"/>
        </a:spcAft>
        <a:defRPr sz="3100" b="1">
          <a:solidFill>
            <a:srgbClr val="E44EE4"/>
          </a:solidFill>
          <a:latin typeface="Arial" charset="0"/>
          <a:cs typeface="Arial" charset="0"/>
        </a:defRPr>
      </a:lvl2pPr>
      <a:lvl3pPr algn="ctr" defTabSz="1019175" rtl="0" eaLnBrk="0" fontAlgn="base" hangingPunct="0">
        <a:spcBef>
          <a:spcPct val="0"/>
        </a:spcBef>
        <a:spcAft>
          <a:spcPct val="0"/>
        </a:spcAft>
        <a:defRPr sz="3100" b="1">
          <a:solidFill>
            <a:srgbClr val="E44EE4"/>
          </a:solidFill>
          <a:latin typeface="Arial" charset="0"/>
          <a:cs typeface="Arial" charset="0"/>
        </a:defRPr>
      </a:lvl3pPr>
      <a:lvl4pPr algn="ctr" defTabSz="1019175" rtl="0" eaLnBrk="0" fontAlgn="base" hangingPunct="0">
        <a:spcBef>
          <a:spcPct val="0"/>
        </a:spcBef>
        <a:spcAft>
          <a:spcPct val="0"/>
        </a:spcAft>
        <a:defRPr sz="3100" b="1">
          <a:solidFill>
            <a:srgbClr val="E44EE4"/>
          </a:solidFill>
          <a:latin typeface="Arial" charset="0"/>
          <a:cs typeface="Arial" charset="0"/>
        </a:defRPr>
      </a:lvl4pPr>
      <a:lvl5pPr algn="ctr" defTabSz="1019175" rtl="0" eaLnBrk="0" fontAlgn="base" hangingPunct="0">
        <a:spcBef>
          <a:spcPct val="0"/>
        </a:spcBef>
        <a:spcAft>
          <a:spcPct val="0"/>
        </a:spcAft>
        <a:defRPr sz="3100" b="1">
          <a:solidFill>
            <a:srgbClr val="E44EE4"/>
          </a:solidFill>
          <a:latin typeface="Arial" charset="0"/>
          <a:cs typeface="Arial" charset="0"/>
        </a:defRPr>
      </a:lvl5pPr>
      <a:lvl6pPr marL="457200" algn="ctr" defTabSz="1019175" rtl="0" fontAlgn="base">
        <a:spcBef>
          <a:spcPct val="0"/>
        </a:spcBef>
        <a:spcAft>
          <a:spcPct val="0"/>
        </a:spcAft>
        <a:defRPr sz="3100" b="1">
          <a:solidFill>
            <a:srgbClr val="E44EE4"/>
          </a:solidFill>
          <a:latin typeface="Arial" charset="0"/>
          <a:cs typeface="Arial" charset="0"/>
        </a:defRPr>
      </a:lvl6pPr>
      <a:lvl7pPr marL="914400" algn="ctr" defTabSz="1019175" rtl="0" fontAlgn="base">
        <a:spcBef>
          <a:spcPct val="0"/>
        </a:spcBef>
        <a:spcAft>
          <a:spcPct val="0"/>
        </a:spcAft>
        <a:defRPr sz="3100" b="1">
          <a:solidFill>
            <a:srgbClr val="E44EE4"/>
          </a:solidFill>
          <a:latin typeface="Arial" charset="0"/>
          <a:cs typeface="Arial" charset="0"/>
        </a:defRPr>
      </a:lvl7pPr>
      <a:lvl8pPr marL="1371600" algn="ctr" defTabSz="1019175" rtl="0" fontAlgn="base">
        <a:spcBef>
          <a:spcPct val="0"/>
        </a:spcBef>
        <a:spcAft>
          <a:spcPct val="0"/>
        </a:spcAft>
        <a:defRPr sz="3100" b="1">
          <a:solidFill>
            <a:srgbClr val="E44EE4"/>
          </a:solidFill>
          <a:latin typeface="Arial" charset="0"/>
          <a:cs typeface="Arial" charset="0"/>
        </a:defRPr>
      </a:lvl8pPr>
      <a:lvl9pPr marL="1828800" algn="ctr" defTabSz="1019175" rtl="0" fontAlgn="base">
        <a:spcBef>
          <a:spcPct val="0"/>
        </a:spcBef>
        <a:spcAft>
          <a:spcPct val="0"/>
        </a:spcAft>
        <a:defRPr sz="3100" b="1">
          <a:solidFill>
            <a:srgbClr val="E44EE4"/>
          </a:solidFill>
          <a:latin typeface="Arial" charset="0"/>
          <a:cs typeface="Arial" charset="0"/>
        </a:defRPr>
      </a:lvl9pPr>
    </p:titleStyle>
    <p:bodyStyle>
      <a:lvl1pPr marL="342900" indent="-342900" algn="l" rtl="0" eaLnBrk="0" fontAlgn="base" hangingPunct="0">
        <a:spcBef>
          <a:spcPct val="20000"/>
        </a:spcBef>
        <a:spcAft>
          <a:spcPct val="0"/>
        </a:spcAft>
        <a:buChar char="•"/>
        <a:defRPr sz="2200" b="1">
          <a:solidFill>
            <a:srgbClr val="FF5050"/>
          </a:solidFill>
          <a:latin typeface="+mn-lt"/>
          <a:ea typeface="+mn-ea"/>
          <a:cs typeface="+mn-cs"/>
        </a:defRPr>
      </a:lvl1pPr>
      <a:lvl2pPr marL="741363" indent="-284163" algn="l" rtl="0" eaLnBrk="0" fontAlgn="base" hangingPunct="0">
        <a:spcBef>
          <a:spcPct val="20000"/>
        </a:spcBef>
        <a:spcAft>
          <a:spcPct val="0"/>
        </a:spcAft>
        <a:buFont typeface="Wingdings" panose="05000000000000000000" pitchFamily="2" charset="2"/>
        <a:buChar char="Ø"/>
        <a:defRPr sz="2200">
          <a:solidFill>
            <a:srgbClr val="0000FF"/>
          </a:solidFill>
          <a:latin typeface="+mn-lt"/>
          <a:cs typeface="+mn-cs"/>
        </a:defRPr>
      </a:lvl2pPr>
      <a:lvl3pPr marL="11430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cs typeface="+mn-cs"/>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cs typeface="+mn-cs"/>
        </a:defRPr>
      </a:lvl4pPr>
      <a:lvl5pPr marL="2057400" indent="-231775" algn="l" rtl="0" eaLnBrk="0" fontAlgn="base" hangingPunct="0">
        <a:spcBef>
          <a:spcPct val="20000"/>
        </a:spcBef>
        <a:spcAft>
          <a:spcPct val="0"/>
        </a:spcAft>
        <a:buFont typeface="Arial" panose="020B0604020202020204" pitchFamily="34" charset="0"/>
        <a:buChar char="−"/>
        <a:defRPr sz="1200">
          <a:solidFill>
            <a:schemeClr val="tx1"/>
          </a:solidFill>
          <a:latin typeface="+mn-lt"/>
          <a:cs typeface="+mn-cs"/>
        </a:defRPr>
      </a:lvl5pPr>
      <a:lvl6pPr marL="2514600" indent="-231775" algn="l" rtl="0" fontAlgn="base">
        <a:spcBef>
          <a:spcPct val="20000"/>
        </a:spcBef>
        <a:spcAft>
          <a:spcPct val="0"/>
        </a:spcAft>
        <a:buFont typeface="Arial" charset="0"/>
        <a:buChar char="−"/>
        <a:defRPr sz="1200">
          <a:solidFill>
            <a:schemeClr val="tx1"/>
          </a:solidFill>
          <a:latin typeface="+mn-lt"/>
          <a:cs typeface="+mn-cs"/>
        </a:defRPr>
      </a:lvl6pPr>
      <a:lvl7pPr marL="2971800" indent="-231775" algn="l" rtl="0" fontAlgn="base">
        <a:spcBef>
          <a:spcPct val="20000"/>
        </a:spcBef>
        <a:spcAft>
          <a:spcPct val="0"/>
        </a:spcAft>
        <a:buFont typeface="Arial" charset="0"/>
        <a:buChar char="−"/>
        <a:defRPr sz="1200">
          <a:solidFill>
            <a:schemeClr val="tx1"/>
          </a:solidFill>
          <a:latin typeface="+mn-lt"/>
          <a:cs typeface="+mn-cs"/>
        </a:defRPr>
      </a:lvl7pPr>
      <a:lvl8pPr marL="3429000" indent="-231775" algn="l" rtl="0" fontAlgn="base">
        <a:spcBef>
          <a:spcPct val="20000"/>
        </a:spcBef>
        <a:spcAft>
          <a:spcPct val="0"/>
        </a:spcAft>
        <a:buFont typeface="Arial" charset="0"/>
        <a:buChar char="−"/>
        <a:defRPr sz="1200">
          <a:solidFill>
            <a:schemeClr val="tx1"/>
          </a:solidFill>
          <a:latin typeface="+mn-lt"/>
          <a:cs typeface="+mn-cs"/>
        </a:defRPr>
      </a:lvl8pPr>
      <a:lvl9pPr marL="3886200" indent="-231775" algn="l" rtl="0" fontAlgn="base">
        <a:spcBef>
          <a:spcPct val="20000"/>
        </a:spcBef>
        <a:spcAft>
          <a:spcPct val="0"/>
        </a:spcAft>
        <a:buFont typeface="Arial" charset="0"/>
        <a:buChar char="−"/>
        <a:defRPr sz="12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3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2.emf"/><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4"/>
          <p:cNvSpPr>
            <a:spLocks noGrp="1" noChangeArrowheads="1"/>
          </p:cNvSpPr>
          <p:nvPr>
            <p:ph type="ctrTitle"/>
          </p:nvPr>
        </p:nvSpPr>
        <p:spPr>
          <a:ln w="9525"/>
        </p:spPr>
        <p:txBody>
          <a:bodyPr/>
          <a:lstStyle/>
          <a:p>
            <a:pPr eaLnBrk="1" hangingPunct="1"/>
            <a:r>
              <a:rPr lang="en-US" altLang="fa-IR" dirty="0"/>
              <a:t>Coarse-Grained Reconfigurable </a:t>
            </a:r>
            <a:r>
              <a:rPr lang="en-US" altLang="fa-IR" dirty="0" smtClean="0"/>
              <a:t>Devices</a:t>
            </a:r>
            <a:br>
              <a:rPr lang="en-US" altLang="fa-IR" dirty="0" smtClean="0"/>
            </a:br>
            <a:r>
              <a:rPr lang="en-US" altLang="fa-IR" dirty="0" smtClean="0"/>
              <a:t>(CGRA)</a:t>
            </a:r>
          </a:p>
        </p:txBody>
      </p:sp>
      <p:sp>
        <p:nvSpPr>
          <p:cNvPr id="2" name="Subtitle 1"/>
          <p:cNvSpPr>
            <a:spLocks noGrp="1"/>
          </p:cNvSpPr>
          <p:nvPr>
            <p:ph type="subTitle" sz="quarter" idx="1"/>
          </p:nvPr>
        </p:nvSpPr>
        <p:spPr/>
        <p:txBody>
          <a:bodyPr/>
          <a:lstStyle/>
          <a:p>
            <a:endParaRPr lang="fa-I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a:t>
            </a:r>
            <a:endParaRPr lang="fa-IR" dirty="0"/>
          </a:p>
        </p:txBody>
      </p:sp>
      <p:sp>
        <p:nvSpPr>
          <p:cNvPr id="3" name="Content Placeholder 2"/>
          <p:cNvSpPr>
            <a:spLocks noGrp="1"/>
          </p:cNvSpPr>
          <p:nvPr>
            <p:ph idx="1"/>
          </p:nvPr>
        </p:nvSpPr>
        <p:spPr/>
        <p:txBody>
          <a:bodyPr/>
          <a:lstStyle/>
          <a:p>
            <a:r>
              <a:rPr lang="en-US" dirty="0" smtClean="0"/>
              <a:t>Signal and image processing</a:t>
            </a:r>
          </a:p>
          <a:p>
            <a:pPr lvl="2"/>
            <a:r>
              <a:rPr lang="en-US" dirty="0" smtClean="0"/>
              <a:t>Advanced video coding (</a:t>
            </a:r>
            <a:r>
              <a:rPr lang="en-US" dirty="0" err="1" smtClean="0"/>
              <a:t>H.264</a:t>
            </a:r>
            <a:r>
              <a:rPr lang="en-US" dirty="0" smtClean="0"/>
              <a:t>/</a:t>
            </a:r>
            <a:r>
              <a:rPr lang="en-US" dirty="0" err="1" smtClean="0"/>
              <a:t>AVC</a:t>
            </a:r>
            <a:r>
              <a:rPr lang="en-US" dirty="0" smtClean="0"/>
              <a:t>) or </a:t>
            </a:r>
            <a:r>
              <a:rPr lang="en-US" dirty="0" err="1" smtClean="0"/>
              <a:t>MPEG4</a:t>
            </a:r>
            <a:endParaRPr lang="en-US" dirty="0" smtClean="0"/>
          </a:p>
          <a:p>
            <a:pPr lvl="2"/>
            <a:r>
              <a:rPr lang="en-US" dirty="0" smtClean="0"/>
              <a:t>Image processing</a:t>
            </a:r>
          </a:p>
          <a:p>
            <a:pPr lvl="2"/>
            <a:r>
              <a:rPr lang="en-US" b="0" dirty="0" smtClean="0"/>
              <a:t>Networks: Software </a:t>
            </a:r>
            <a:r>
              <a:rPr lang="en-US" b="0" dirty="0"/>
              <a:t>defined </a:t>
            </a:r>
            <a:r>
              <a:rPr lang="en-US" b="0" dirty="0" smtClean="0"/>
              <a:t>radio, </a:t>
            </a:r>
            <a:r>
              <a:rPr lang="en-US" b="0" dirty="0" err="1" smtClean="0"/>
              <a:t>MIMO</a:t>
            </a:r>
            <a:r>
              <a:rPr lang="en-US" b="0" dirty="0" smtClean="0"/>
              <a:t> detection</a:t>
            </a:r>
          </a:p>
          <a:p>
            <a:pPr lvl="1"/>
            <a:endParaRPr lang="en-US" dirty="0" smtClean="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10</a:t>
            </a:fld>
            <a:endParaRPr lang="en-US" altLang="fa-IR"/>
          </a:p>
        </p:txBody>
      </p:sp>
    </p:spTree>
    <p:extLst>
      <p:ext uri="{BB962C8B-B14F-4D97-AF65-F5344CB8AC3E}">
        <p14:creationId xmlns:p14="http://schemas.microsoft.com/office/powerpoint/2010/main" val="7504567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a:t>
            </a:r>
            <a:endParaRPr lang="fa-IR" dirty="0"/>
          </a:p>
        </p:txBody>
      </p:sp>
      <p:sp>
        <p:nvSpPr>
          <p:cNvPr id="3" name="Content Placeholder 2"/>
          <p:cNvSpPr>
            <a:spLocks noGrp="1"/>
          </p:cNvSpPr>
          <p:nvPr>
            <p:ph idx="1"/>
          </p:nvPr>
        </p:nvSpPr>
        <p:spPr/>
        <p:txBody>
          <a:bodyPr/>
          <a:lstStyle/>
          <a:p>
            <a:r>
              <a:rPr lang="en-US" dirty="0" smtClean="0"/>
              <a:t>Deep learning</a:t>
            </a:r>
          </a:p>
          <a:p>
            <a:pPr lvl="2"/>
            <a:r>
              <a:rPr lang="en-US" smtClean="0"/>
              <a:t>Eyeriss (MIT):</a:t>
            </a:r>
          </a:p>
          <a:p>
            <a:pPr lvl="2"/>
            <a:r>
              <a:rPr lang="en-US" smtClean="0"/>
              <a:t>Convolutional </a:t>
            </a:r>
            <a:r>
              <a:rPr lang="en-US" dirty="0" smtClean="0"/>
              <a:t>neural networks </a:t>
            </a:r>
            <a:r>
              <a:rPr lang="en-US" smtClean="0"/>
              <a:t>(</a:t>
            </a:r>
            <a:r>
              <a:rPr lang="en-US" smtClean="0"/>
              <a:t>CNN) </a:t>
            </a:r>
            <a:r>
              <a:rPr lang="en-US" dirty="0" smtClean="0"/>
              <a:t>operations in systolic manner</a:t>
            </a:r>
            <a:endParaRPr lang="en-US" b="0" dirty="0" smtClean="0"/>
          </a:p>
          <a:p>
            <a:pPr lvl="2"/>
            <a:r>
              <a:rPr lang="en-US" b="0" dirty="0" smtClean="0"/>
              <a:t>Reconfigurable hybrid-neural network processor for deep learning application</a:t>
            </a:r>
          </a:p>
          <a:p>
            <a:pPr lvl="2"/>
            <a:endParaRPr lang="en-US" dirty="0"/>
          </a:p>
          <a:p>
            <a:pPr lvl="2"/>
            <a:endParaRPr lang="en-US" dirty="0" smtClean="0"/>
          </a:p>
          <a:p>
            <a:r>
              <a:rPr lang="en-US" dirty="0" smtClean="0"/>
              <a:t>Biomedical Engineering</a:t>
            </a:r>
          </a:p>
          <a:p>
            <a:pPr lvl="2"/>
            <a:r>
              <a:rPr lang="en-US" dirty="0" smtClean="0"/>
              <a:t>Samsung </a:t>
            </a:r>
            <a:r>
              <a:rPr lang="en-US" dirty="0" err="1" smtClean="0"/>
              <a:t>SRP</a:t>
            </a:r>
            <a:r>
              <a:rPr lang="en-US" dirty="0" smtClean="0"/>
              <a:t>: Mobile healthcare</a:t>
            </a:r>
          </a:p>
          <a:p>
            <a:endParaRPr lang="en-US" dirty="0" smtClean="0"/>
          </a:p>
          <a:p>
            <a:r>
              <a:rPr lang="en-US" dirty="0" smtClean="0"/>
              <a:t>Mobile Computing:</a:t>
            </a:r>
          </a:p>
          <a:p>
            <a:pPr lvl="2"/>
            <a:r>
              <a:rPr lang="en-US" dirty="0" smtClean="0"/>
              <a:t>In Samsung </a:t>
            </a:r>
            <a:r>
              <a:rPr lang="en-US" dirty="0" err="1" smtClean="0"/>
              <a:t>Exynos</a:t>
            </a:r>
            <a:r>
              <a:rPr lang="en-US" dirty="0" smtClean="0"/>
              <a:t> processor</a:t>
            </a:r>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11</a:t>
            </a:fld>
            <a:endParaRPr lang="en-US" altLang="fa-IR"/>
          </a:p>
        </p:txBody>
      </p:sp>
      <p:pic>
        <p:nvPicPr>
          <p:cNvPr id="5" name="Picture 4" descr="Image result for exynos 7420"/>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24128" y="4691442"/>
            <a:ext cx="2835639" cy="169665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Bio-Processor_Main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73470" y="2996952"/>
            <a:ext cx="2586297" cy="1809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91160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p:txBody>
          <a:bodyPr/>
          <a:lstStyle/>
          <a:p>
            <a:r>
              <a:rPr lang="en-US" dirty="0" err="1" smtClean="0"/>
              <a:t>ADRES</a:t>
            </a:r>
            <a:endParaRPr lang="fa-IR" dirty="0"/>
          </a:p>
        </p:txBody>
      </p:sp>
      <p:sp>
        <p:nvSpPr>
          <p:cNvPr id="3" name="Subtitle 2"/>
          <p:cNvSpPr>
            <a:spLocks noGrp="1"/>
          </p:cNvSpPr>
          <p:nvPr>
            <p:ph type="subTitle" sz="quarter" idx="1"/>
          </p:nvPr>
        </p:nvSpPr>
        <p:spPr/>
        <p:txBody>
          <a:bodyPr/>
          <a:lstStyle/>
          <a:p>
            <a:endParaRPr lang="fa-IR"/>
          </a:p>
        </p:txBody>
      </p:sp>
    </p:spTree>
    <p:extLst>
      <p:ext uri="{BB962C8B-B14F-4D97-AF65-F5344CB8AC3E}">
        <p14:creationId xmlns:p14="http://schemas.microsoft.com/office/powerpoint/2010/main" val="40193232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ADRES</a:t>
            </a:r>
            <a:endParaRPr lang="fa-IR" dirty="0"/>
          </a:p>
        </p:txBody>
      </p:sp>
      <p:sp>
        <p:nvSpPr>
          <p:cNvPr id="3" name="Content Placeholder 2"/>
          <p:cNvSpPr>
            <a:spLocks noGrp="1"/>
          </p:cNvSpPr>
          <p:nvPr>
            <p:ph idx="1"/>
          </p:nvPr>
        </p:nvSpPr>
        <p:spPr>
          <a:xfrm>
            <a:off x="685800" y="1013048"/>
            <a:ext cx="7772400" cy="4648200"/>
          </a:xfrm>
        </p:spPr>
        <p:txBody>
          <a:bodyPr/>
          <a:lstStyle/>
          <a:p>
            <a:r>
              <a:rPr lang="en-US" dirty="0" err="1" smtClean="0"/>
              <a:t>ADRES</a:t>
            </a:r>
            <a:r>
              <a:rPr lang="en-US" dirty="0" smtClean="0"/>
              <a:t> (Architecture for Dynamically Reconfigurable Embedded System) [</a:t>
            </a:r>
            <a:r>
              <a:rPr lang="en-US" dirty="0" err="1" smtClean="0"/>
              <a:t>Mei03</a:t>
            </a:r>
            <a:r>
              <a:rPr lang="en-US" dirty="0" smtClean="0"/>
              <a:t>]</a:t>
            </a:r>
          </a:p>
          <a:p>
            <a:pPr lvl="1"/>
            <a:r>
              <a:rPr lang="en-US" dirty="0" smtClean="0"/>
              <a:t>Couples </a:t>
            </a:r>
            <a:r>
              <a:rPr lang="en-US" dirty="0" err="1" smtClean="0"/>
              <a:t>VLIW</a:t>
            </a:r>
            <a:r>
              <a:rPr lang="en-US" dirty="0" smtClean="0"/>
              <a:t> and CGRA (2 modes of operation)</a:t>
            </a:r>
          </a:p>
          <a:p>
            <a:pPr lvl="1"/>
            <a:r>
              <a:rPr lang="en-US" dirty="0" smtClean="0"/>
              <a:t>Resource sharing (</a:t>
            </a:r>
            <a:r>
              <a:rPr lang="en-US" dirty="0" err="1" smtClean="0"/>
              <a:t>FUs</a:t>
            </a:r>
            <a:r>
              <a:rPr lang="en-US" dirty="0" smtClean="0"/>
              <a:t> and RFs)</a:t>
            </a:r>
          </a:p>
          <a:p>
            <a:pPr lvl="1"/>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13</a:t>
            </a:fld>
            <a:endParaRPr lang="en-US" altLang="fa-IR"/>
          </a:p>
        </p:txBody>
      </p:sp>
      <p:pic>
        <p:nvPicPr>
          <p:cNvPr id="5" name="Picture 4"/>
          <p:cNvPicPr>
            <a:picLocks noChangeAspect="1"/>
          </p:cNvPicPr>
          <p:nvPr/>
        </p:nvPicPr>
        <p:blipFill>
          <a:blip r:embed="rId2"/>
          <a:stretch>
            <a:fillRect/>
          </a:stretch>
        </p:blipFill>
        <p:spPr>
          <a:xfrm>
            <a:off x="1115616" y="2701365"/>
            <a:ext cx="5825018" cy="3836758"/>
          </a:xfrm>
          <a:prstGeom prst="rect">
            <a:avLst/>
          </a:prstGeom>
        </p:spPr>
      </p:pic>
      <p:sp>
        <p:nvSpPr>
          <p:cNvPr id="6" name="TextBox 5"/>
          <p:cNvSpPr txBox="1"/>
          <p:nvPr/>
        </p:nvSpPr>
        <p:spPr>
          <a:xfrm>
            <a:off x="5471592" y="2701365"/>
            <a:ext cx="3672408" cy="1061829"/>
          </a:xfrm>
          <a:prstGeom prst="rect">
            <a:avLst/>
          </a:prstGeom>
          <a:noFill/>
        </p:spPr>
        <p:txBody>
          <a:bodyPr wrap="square" rtlCol="1">
            <a:spAutoFit/>
          </a:bodyPr>
          <a:lstStyle/>
          <a:p>
            <a:r>
              <a:rPr lang="en-US" sz="2100" b="1" kern="1200" dirty="0" smtClean="0">
                <a:solidFill>
                  <a:srgbClr val="FF0000"/>
                </a:solidFill>
                <a:latin typeface="+mn-lt"/>
              </a:rPr>
              <a:t>FU: Functional Unit</a:t>
            </a:r>
          </a:p>
          <a:p>
            <a:r>
              <a:rPr lang="en-US" b="1" dirty="0" smtClean="0">
                <a:solidFill>
                  <a:srgbClr val="FF0000"/>
                </a:solidFill>
                <a:latin typeface="+mn-lt"/>
              </a:rPr>
              <a:t>RF: Register File</a:t>
            </a:r>
          </a:p>
          <a:p>
            <a:r>
              <a:rPr lang="en-US" sz="2100" b="1" kern="1200" dirty="0" smtClean="0">
                <a:solidFill>
                  <a:srgbClr val="FF0000"/>
                </a:solidFill>
                <a:latin typeface="+mn-lt"/>
              </a:rPr>
              <a:t>RC: Reconfigurable Cell</a:t>
            </a:r>
            <a:endParaRPr lang="en-US" sz="2100" b="1" kern="1200" dirty="0">
              <a:solidFill>
                <a:srgbClr val="FF0000"/>
              </a:solidFill>
              <a:latin typeface="+mn-lt"/>
            </a:endParaRPr>
          </a:p>
        </p:txBody>
      </p:sp>
    </p:spTree>
    <p:extLst>
      <p:ext uri="{BB962C8B-B14F-4D97-AF65-F5344CB8AC3E}">
        <p14:creationId xmlns:p14="http://schemas.microsoft.com/office/powerpoint/2010/main" val="1557404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left)">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left)">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ADRES</a:t>
            </a:r>
            <a:endParaRPr lang="fa-IR" dirty="0"/>
          </a:p>
        </p:txBody>
      </p:sp>
      <p:sp>
        <p:nvSpPr>
          <p:cNvPr id="3" name="Content Placeholder 2"/>
          <p:cNvSpPr>
            <a:spLocks noGrp="1"/>
          </p:cNvSpPr>
          <p:nvPr>
            <p:ph idx="1"/>
          </p:nvPr>
        </p:nvSpPr>
        <p:spPr>
          <a:xfrm>
            <a:off x="685800" y="764704"/>
            <a:ext cx="7772400" cy="2376264"/>
          </a:xfrm>
        </p:spPr>
        <p:txBody>
          <a:bodyPr/>
          <a:lstStyle/>
          <a:p>
            <a:r>
              <a:rPr lang="en-US" dirty="0" err="1" smtClean="0"/>
              <a:t>FUs</a:t>
            </a:r>
            <a:r>
              <a:rPr lang="en-US" dirty="0" smtClean="0"/>
              <a:t>:</a:t>
            </a:r>
          </a:p>
          <a:p>
            <a:pPr lvl="1"/>
            <a:r>
              <a:rPr lang="en-US" dirty="0" smtClean="0"/>
              <a:t>Execute word-level operations (selected by a control signal)</a:t>
            </a:r>
          </a:p>
          <a:p>
            <a:r>
              <a:rPr lang="en-US" dirty="0" smtClean="0"/>
              <a:t>RFs:</a:t>
            </a:r>
          </a:p>
          <a:p>
            <a:pPr lvl="1"/>
            <a:r>
              <a:rPr lang="en-US" dirty="0" smtClean="0"/>
              <a:t>Store intermediate data</a:t>
            </a:r>
          </a:p>
          <a:p>
            <a:pPr lvl="1"/>
            <a:endParaRPr lang="en-US" dirty="0" smtClean="0"/>
          </a:p>
          <a:p>
            <a:pPr lvl="1"/>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14</a:t>
            </a:fld>
            <a:endParaRPr lang="en-US" altLang="fa-IR"/>
          </a:p>
        </p:txBody>
      </p:sp>
      <p:pic>
        <p:nvPicPr>
          <p:cNvPr id="5" name="Picture 4"/>
          <p:cNvPicPr>
            <a:picLocks noChangeAspect="1"/>
          </p:cNvPicPr>
          <p:nvPr/>
        </p:nvPicPr>
        <p:blipFill>
          <a:blip r:embed="rId2"/>
          <a:stretch>
            <a:fillRect/>
          </a:stretch>
        </p:blipFill>
        <p:spPr>
          <a:xfrm>
            <a:off x="3923928" y="2701365"/>
            <a:ext cx="5825018" cy="3836758"/>
          </a:xfrm>
          <a:prstGeom prst="rect">
            <a:avLst/>
          </a:prstGeom>
        </p:spPr>
      </p:pic>
      <p:sp>
        <p:nvSpPr>
          <p:cNvPr id="6" name="Content Placeholder 2"/>
          <p:cNvSpPr txBox="1">
            <a:spLocks/>
          </p:cNvSpPr>
          <p:nvPr/>
        </p:nvSpPr>
        <p:spPr bwMode="auto">
          <a:xfrm>
            <a:off x="378195" y="2924944"/>
            <a:ext cx="3816424" cy="230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828" tIns="50914" rIns="101828" bIns="50914" numCol="1" anchor="t" anchorCtr="0" compatLnSpc="1">
            <a:prstTxWarp prst="textNoShape">
              <a:avLst/>
            </a:prstTxWarp>
          </a:bodyPr>
          <a:lstStyle>
            <a:lvl1pPr marL="342900" indent="-342900" algn="l" rtl="0" eaLnBrk="0" fontAlgn="base" hangingPunct="0">
              <a:spcBef>
                <a:spcPct val="20000"/>
              </a:spcBef>
              <a:spcAft>
                <a:spcPct val="0"/>
              </a:spcAft>
              <a:buChar char="•"/>
              <a:defRPr sz="2200" b="1">
                <a:solidFill>
                  <a:srgbClr val="FF5050"/>
                </a:solidFill>
                <a:latin typeface="+mn-lt"/>
                <a:ea typeface="+mn-ea"/>
                <a:cs typeface="+mn-cs"/>
              </a:defRPr>
            </a:lvl1pPr>
            <a:lvl2pPr marL="741363" indent="-284163" algn="l" rtl="0" eaLnBrk="0" fontAlgn="base" hangingPunct="0">
              <a:spcBef>
                <a:spcPct val="20000"/>
              </a:spcBef>
              <a:spcAft>
                <a:spcPct val="0"/>
              </a:spcAft>
              <a:buFont typeface="Wingdings" panose="05000000000000000000" pitchFamily="2" charset="2"/>
              <a:buChar char="Ø"/>
              <a:defRPr sz="2200">
                <a:solidFill>
                  <a:srgbClr val="0000FF"/>
                </a:solidFill>
                <a:latin typeface="+mn-lt"/>
                <a:cs typeface="+mn-cs"/>
              </a:defRPr>
            </a:lvl2pPr>
            <a:lvl3pPr marL="11430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cs typeface="+mn-cs"/>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cs typeface="+mn-cs"/>
              </a:defRPr>
            </a:lvl4pPr>
            <a:lvl5pPr marL="2057400" indent="-231775" algn="l" rtl="0" eaLnBrk="0" fontAlgn="base" hangingPunct="0">
              <a:spcBef>
                <a:spcPct val="20000"/>
              </a:spcBef>
              <a:spcAft>
                <a:spcPct val="0"/>
              </a:spcAft>
              <a:buFont typeface="Arial" panose="020B0604020202020204" pitchFamily="34" charset="0"/>
              <a:buChar char="−"/>
              <a:defRPr sz="1200">
                <a:solidFill>
                  <a:schemeClr val="tx1"/>
                </a:solidFill>
                <a:latin typeface="+mn-lt"/>
                <a:cs typeface="+mn-cs"/>
              </a:defRPr>
            </a:lvl5pPr>
            <a:lvl6pPr marL="2514600" indent="-231775" algn="l" rtl="0" fontAlgn="base">
              <a:spcBef>
                <a:spcPct val="20000"/>
              </a:spcBef>
              <a:spcAft>
                <a:spcPct val="0"/>
              </a:spcAft>
              <a:buFont typeface="Arial" charset="0"/>
              <a:buChar char="−"/>
              <a:defRPr sz="1200">
                <a:solidFill>
                  <a:schemeClr val="tx1"/>
                </a:solidFill>
                <a:latin typeface="+mn-lt"/>
                <a:cs typeface="+mn-cs"/>
              </a:defRPr>
            </a:lvl6pPr>
            <a:lvl7pPr marL="2971800" indent="-231775" algn="l" rtl="0" fontAlgn="base">
              <a:spcBef>
                <a:spcPct val="20000"/>
              </a:spcBef>
              <a:spcAft>
                <a:spcPct val="0"/>
              </a:spcAft>
              <a:buFont typeface="Arial" charset="0"/>
              <a:buChar char="−"/>
              <a:defRPr sz="1200">
                <a:solidFill>
                  <a:schemeClr val="tx1"/>
                </a:solidFill>
                <a:latin typeface="+mn-lt"/>
                <a:cs typeface="+mn-cs"/>
              </a:defRPr>
            </a:lvl7pPr>
            <a:lvl8pPr marL="3429000" indent="-231775" algn="l" rtl="0" fontAlgn="base">
              <a:spcBef>
                <a:spcPct val="20000"/>
              </a:spcBef>
              <a:spcAft>
                <a:spcPct val="0"/>
              </a:spcAft>
              <a:buFont typeface="Arial" charset="0"/>
              <a:buChar char="−"/>
              <a:defRPr sz="1200">
                <a:solidFill>
                  <a:schemeClr val="tx1"/>
                </a:solidFill>
                <a:latin typeface="+mn-lt"/>
                <a:cs typeface="+mn-cs"/>
              </a:defRPr>
            </a:lvl8pPr>
            <a:lvl9pPr marL="3886200" indent="-231775" algn="l" rtl="0" fontAlgn="base">
              <a:spcBef>
                <a:spcPct val="20000"/>
              </a:spcBef>
              <a:spcAft>
                <a:spcPct val="0"/>
              </a:spcAft>
              <a:buFont typeface="Arial" charset="0"/>
              <a:buChar char="−"/>
              <a:defRPr sz="1200">
                <a:solidFill>
                  <a:schemeClr val="tx1"/>
                </a:solidFill>
                <a:latin typeface="+mn-lt"/>
                <a:cs typeface="+mn-cs"/>
              </a:defRPr>
            </a:lvl9pPr>
          </a:lstStyle>
          <a:p>
            <a:r>
              <a:rPr lang="en-US" kern="0" dirty="0" smtClean="0"/>
              <a:t>Resource sharing for two views:</a:t>
            </a:r>
          </a:p>
          <a:p>
            <a:pPr lvl="1"/>
            <a:r>
              <a:rPr lang="en-US" kern="0" dirty="0" smtClean="0"/>
              <a:t>Don’t execute simultaneously</a:t>
            </a:r>
          </a:p>
          <a:p>
            <a:pPr lvl="0"/>
            <a:r>
              <a:rPr lang="en-US" kern="0" dirty="0"/>
              <a:t>Communications between two parts:</a:t>
            </a:r>
          </a:p>
          <a:p>
            <a:pPr lvl="1"/>
            <a:r>
              <a:rPr lang="en-US" kern="0" dirty="0"/>
              <a:t>Through shared RFs</a:t>
            </a:r>
          </a:p>
          <a:p>
            <a:pPr lvl="1"/>
            <a:endParaRPr lang="en-US" kern="0" dirty="0" smtClean="0"/>
          </a:p>
          <a:p>
            <a:pPr lvl="1"/>
            <a:endParaRPr lang="en-US" kern="0" dirty="0" smtClean="0"/>
          </a:p>
          <a:p>
            <a:pPr lvl="1"/>
            <a:endParaRPr lang="en-US" kern="0" dirty="0" smtClean="0"/>
          </a:p>
          <a:p>
            <a:pPr lvl="1"/>
            <a:endParaRPr lang="fa-IR" kern="0" dirty="0"/>
          </a:p>
        </p:txBody>
      </p:sp>
    </p:spTree>
    <p:extLst>
      <p:ext uri="{BB962C8B-B14F-4D97-AF65-F5344CB8AC3E}">
        <p14:creationId xmlns:p14="http://schemas.microsoft.com/office/powerpoint/2010/main" val="3888933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wipe(left)">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wipe(left)">
                                      <p:cBhvr>
                                        <p:cTn id="15" dur="500"/>
                                        <p:tgtEl>
                                          <p:spTgt spid="6">
                                            <p:txEl>
                                              <p:pRg st="2" end="2"/>
                                            </p:txEl>
                                          </p:spTgt>
                                        </p:tgtEl>
                                      </p:cBhvr>
                                    </p:animEffect>
                                  </p:childTnLst>
                                </p:cTn>
                              </p:par>
                              <p:par>
                                <p:cTn id="16" presetID="22" presetClass="entr" presetSubtype="8" fill="hold" nodeType="withEffect">
                                  <p:stCondLst>
                                    <p:cond delay="0"/>
                                  </p:stCondLst>
                                  <p:childTnLst>
                                    <p:set>
                                      <p:cBhvr>
                                        <p:cTn id="17" dur="1" fill="hold">
                                          <p:stCondLst>
                                            <p:cond delay="0"/>
                                          </p:stCondLst>
                                        </p:cTn>
                                        <p:tgtEl>
                                          <p:spTgt spid="6">
                                            <p:txEl>
                                              <p:pRg st="3" end="3"/>
                                            </p:txEl>
                                          </p:spTgt>
                                        </p:tgtEl>
                                        <p:attrNameLst>
                                          <p:attrName>style.visibility</p:attrName>
                                        </p:attrNameLst>
                                      </p:cBhvr>
                                      <p:to>
                                        <p:strVal val="visible"/>
                                      </p:to>
                                    </p:set>
                                    <p:animEffect transition="in" filter="wipe(left)">
                                      <p:cBhvr>
                                        <p:cTn id="18"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ADRES</a:t>
            </a:r>
            <a:endParaRPr lang="fa-IR" dirty="0"/>
          </a:p>
        </p:txBody>
      </p:sp>
      <p:sp>
        <p:nvSpPr>
          <p:cNvPr id="3" name="Content Placeholder 2"/>
          <p:cNvSpPr>
            <a:spLocks noGrp="1"/>
          </p:cNvSpPr>
          <p:nvPr>
            <p:ph idx="1"/>
          </p:nvPr>
        </p:nvSpPr>
        <p:spPr>
          <a:xfrm>
            <a:off x="715985" y="3480822"/>
            <a:ext cx="7772400" cy="2376264"/>
          </a:xfrm>
        </p:spPr>
        <p:txBody>
          <a:bodyPr/>
          <a:lstStyle/>
          <a:p>
            <a:r>
              <a:rPr lang="en-US" dirty="0" smtClean="0"/>
              <a:t>Reconfigurable Cell (RC):</a:t>
            </a:r>
          </a:p>
          <a:p>
            <a:pPr lvl="1"/>
            <a:r>
              <a:rPr lang="en-US" dirty="0" smtClean="0"/>
              <a:t>Configuration RAM:</a:t>
            </a:r>
          </a:p>
          <a:p>
            <a:pPr lvl="2"/>
            <a:r>
              <a:rPr lang="en-US" dirty="0" smtClean="0"/>
              <a:t>Can store a few configurations</a:t>
            </a:r>
          </a:p>
          <a:p>
            <a:pPr lvl="2"/>
            <a:r>
              <a:rPr lang="en-US" dirty="0" smtClean="0"/>
              <a:t>Loaded at each cycle to SRAM cells</a:t>
            </a:r>
          </a:p>
          <a:p>
            <a:pPr lvl="3"/>
            <a:r>
              <a:rPr lang="en-US" sz="1800" dirty="0"/>
              <a:t>Reconfigured at each cycle in CGRA mode</a:t>
            </a:r>
          </a:p>
          <a:p>
            <a:pPr lvl="2"/>
            <a:r>
              <a:rPr lang="en-US" dirty="0" smtClean="0"/>
              <a:t>Like instruction execution:</a:t>
            </a:r>
          </a:p>
          <a:p>
            <a:pPr lvl="3"/>
            <a:r>
              <a:rPr lang="en-US" sz="1800" dirty="0" smtClean="0"/>
              <a:t>Configuration determines the behavior of cell by selecting operations and </a:t>
            </a:r>
            <a:r>
              <a:rPr lang="en-US" sz="1800" dirty="0" err="1" smtClean="0"/>
              <a:t>muxes</a:t>
            </a:r>
            <a:r>
              <a:rPr lang="en-US" sz="1800" dirty="0" smtClean="0"/>
              <a:t> </a:t>
            </a:r>
          </a:p>
          <a:p>
            <a:pPr lvl="2"/>
            <a:endParaRPr lang="en-US" dirty="0" smtClean="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15</a:t>
            </a:fld>
            <a:endParaRPr lang="en-US" altLang="fa-IR"/>
          </a:p>
        </p:txBody>
      </p:sp>
      <p:pic>
        <p:nvPicPr>
          <p:cNvPr id="7" name="Picture 6"/>
          <p:cNvPicPr>
            <a:picLocks noChangeAspect="1"/>
          </p:cNvPicPr>
          <p:nvPr/>
        </p:nvPicPr>
        <p:blipFill>
          <a:blip r:embed="rId2"/>
          <a:stretch>
            <a:fillRect/>
          </a:stretch>
        </p:blipFill>
        <p:spPr>
          <a:xfrm>
            <a:off x="4594495" y="874755"/>
            <a:ext cx="3888432" cy="2579037"/>
          </a:xfrm>
          <a:prstGeom prst="rect">
            <a:avLst/>
          </a:prstGeom>
        </p:spPr>
      </p:pic>
      <p:sp>
        <p:nvSpPr>
          <p:cNvPr id="8" name="Content Placeholder 2"/>
          <p:cNvSpPr txBox="1">
            <a:spLocks/>
          </p:cNvSpPr>
          <p:nvPr/>
        </p:nvSpPr>
        <p:spPr bwMode="auto">
          <a:xfrm>
            <a:off x="539552" y="998630"/>
            <a:ext cx="3816424" cy="1951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828" tIns="50914" rIns="101828" bIns="50914" numCol="1" anchor="t" anchorCtr="0" compatLnSpc="1">
            <a:prstTxWarp prst="textNoShape">
              <a:avLst/>
            </a:prstTxWarp>
          </a:bodyPr>
          <a:lstStyle>
            <a:lvl1pPr marL="342900" indent="-342900" algn="l" rtl="0" eaLnBrk="0" fontAlgn="base" hangingPunct="0">
              <a:spcBef>
                <a:spcPct val="20000"/>
              </a:spcBef>
              <a:spcAft>
                <a:spcPct val="0"/>
              </a:spcAft>
              <a:buChar char="•"/>
              <a:defRPr sz="2200" b="1">
                <a:solidFill>
                  <a:srgbClr val="FF5050"/>
                </a:solidFill>
                <a:latin typeface="+mn-lt"/>
                <a:ea typeface="+mn-ea"/>
                <a:cs typeface="+mn-cs"/>
              </a:defRPr>
            </a:lvl1pPr>
            <a:lvl2pPr marL="741363" indent="-284163" algn="l" rtl="0" eaLnBrk="0" fontAlgn="base" hangingPunct="0">
              <a:spcBef>
                <a:spcPct val="20000"/>
              </a:spcBef>
              <a:spcAft>
                <a:spcPct val="0"/>
              </a:spcAft>
              <a:buFont typeface="Wingdings" panose="05000000000000000000" pitchFamily="2" charset="2"/>
              <a:buChar char="Ø"/>
              <a:defRPr sz="2200">
                <a:solidFill>
                  <a:srgbClr val="0000FF"/>
                </a:solidFill>
                <a:latin typeface="+mn-lt"/>
                <a:cs typeface="+mn-cs"/>
              </a:defRPr>
            </a:lvl2pPr>
            <a:lvl3pPr marL="11430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cs typeface="+mn-cs"/>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cs typeface="+mn-cs"/>
              </a:defRPr>
            </a:lvl4pPr>
            <a:lvl5pPr marL="2057400" indent="-231775" algn="l" rtl="0" eaLnBrk="0" fontAlgn="base" hangingPunct="0">
              <a:spcBef>
                <a:spcPct val="20000"/>
              </a:spcBef>
              <a:spcAft>
                <a:spcPct val="0"/>
              </a:spcAft>
              <a:buFont typeface="Arial" panose="020B0604020202020204" pitchFamily="34" charset="0"/>
              <a:buChar char="−"/>
              <a:defRPr sz="1200">
                <a:solidFill>
                  <a:schemeClr val="tx1"/>
                </a:solidFill>
                <a:latin typeface="+mn-lt"/>
                <a:cs typeface="+mn-cs"/>
              </a:defRPr>
            </a:lvl5pPr>
            <a:lvl6pPr marL="2514600" indent="-231775" algn="l" rtl="0" fontAlgn="base">
              <a:spcBef>
                <a:spcPct val="20000"/>
              </a:spcBef>
              <a:spcAft>
                <a:spcPct val="0"/>
              </a:spcAft>
              <a:buFont typeface="Arial" charset="0"/>
              <a:buChar char="−"/>
              <a:defRPr sz="1200">
                <a:solidFill>
                  <a:schemeClr val="tx1"/>
                </a:solidFill>
                <a:latin typeface="+mn-lt"/>
                <a:cs typeface="+mn-cs"/>
              </a:defRPr>
            </a:lvl6pPr>
            <a:lvl7pPr marL="2971800" indent="-231775" algn="l" rtl="0" fontAlgn="base">
              <a:spcBef>
                <a:spcPct val="20000"/>
              </a:spcBef>
              <a:spcAft>
                <a:spcPct val="0"/>
              </a:spcAft>
              <a:buFont typeface="Arial" charset="0"/>
              <a:buChar char="−"/>
              <a:defRPr sz="1200">
                <a:solidFill>
                  <a:schemeClr val="tx1"/>
                </a:solidFill>
                <a:latin typeface="+mn-lt"/>
                <a:cs typeface="+mn-cs"/>
              </a:defRPr>
            </a:lvl7pPr>
            <a:lvl8pPr marL="3429000" indent="-231775" algn="l" rtl="0" fontAlgn="base">
              <a:spcBef>
                <a:spcPct val="20000"/>
              </a:spcBef>
              <a:spcAft>
                <a:spcPct val="0"/>
              </a:spcAft>
              <a:buFont typeface="Arial" charset="0"/>
              <a:buChar char="−"/>
              <a:defRPr sz="1200">
                <a:solidFill>
                  <a:schemeClr val="tx1"/>
                </a:solidFill>
                <a:latin typeface="+mn-lt"/>
                <a:cs typeface="+mn-cs"/>
              </a:defRPr>
            </a:lvl8pPr>
            <a:lvl9pPr marL="3886200" indent="-231775" algn="l" rtl="0" fontAlgn="base">
              <a:spcBef>
                <a:spcPct val="20000"/>
              </a:spcBef>
              <a:spcAft>
                <a:spcPct val="0"/>
              </a:spcAft>
              <a:buFont typeface="Arial" charset="0"/>
              <a:buChar char="−"/>
              <a:defRPr sz="1200">
                <a:solidFill>
                  <a:schemeClr val="tx1"/>
                </a:solidFill>
                <a:latin typeface="+mn-lt"/>
                <a:cs typeface="+mn-cs"/>
              </a:defRPr>
            </a:lvl9pPr>
          </a:lstStyle>
          <a:p>
            <a:r>
              <a:rPr lang="en-US" kern="0" dirty="0" smtClean="0"/>
              <a:t>Purpose of reconfigurable matrix:</a:t>
            </a:r>
          </a:p>
          <a:p>
            <a:pPr lvl="1"/>
            <a:r>
              <a:rPr lang="en-US" kern="0" dirty="0" smtClean="0"/>
              <a:t>Accelerate dataflow-like operations in parallel</a:t>
            </a:r>
          </a:p>
        </p:txBody>
      </p:sp>
    </p:spTree>
    <p:extLst>
      <p:ext uri="{BB962C8B-B14F-4D97-AF65-F5344CB8AC3E}">
        <p14:creationId xmlns:p14="http://schemas.microsoft.com/office/powerpoint/2010/main" val="2114718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left)">
                                      <p:cBhvr>
                                        <p:cTn id="15" dur="500"/>
                                        <p:tgtEl>
                                          <p:spTgt spid="3">
                                            <p:txEl>
                                              <p:pRg st="1" end="1"/>
                                            </p:txEl>
                                          </p:spTgt>
                                        </p:tgtEl>
                                      </p:cBhvr>
                                    </p:animEffect>
                                  </p:childTnLst>
                                </p:cTn>
                              </p:par>
                              <p:par>
                                <p:cTn id="16" presetID="22" presetClass="entr" presetSubtype="8"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left)">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wipe(left)">
                                      <p:cBhvr>
                                        <p:cTn id="23" dur="500"/>
                                        <p:tgtEl>
                                          <p:spTgt spid="3">
                                            <p:txEl>
                                              <p:pRg st="3" end="3"/>
                                            </p:txEl>
                                          </p:spTgt>
                                        </p:tgtEl>
                                      </p:cBhvr>
                                    </p:animEffect>
                                  </p:childTnLst>
                                </p:cTn>
                              </p:par>
                              <p:par>
                                <p:cTn id="24" presetID="22" presetClass="entr" presetSubtype="8" fill="hold" nodeType="with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wipe(left)">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wipe(left)">
                                      <p:cBhvr>
                                        <p:cTn id="31" dur="500"/>
                                        <p:tgtEl>
                                          <p:spTgt spid="3">
                                            <p:txEl>
                                              <p:pRg st="5" end="5"/>
                                            </p:txEl>
                                          </p:spTgt>
                                        </p:tgtEl>
                                      </p:cBhvr>
                                    </p:animEffect>
                                  </p:childTnLst>
                                </p:cTn>
                              </p:par>
                              <p:par>
                                <p:cTn id="32" presetID="22" presetClass="entr" presetSubtype="8" fill="hold" nodeType="with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wipe(left)">
                                      <p:cBhvr>
                                        <p:cTn id="3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ADRES</a:t>
            </a:r>
            <a:endParaRPr lang="fa-IR" dirty="0"/>
          </a:p>
        </p:txBody>
      </p:sp>
      <p:sp>
        <p:nvSpPr>
          <p:cNvPr id="3" name="Content Placeholder 2"/>
          <p:cNvSpPr>
            <a:spLocks noGrp="1"/>
          </p:cNvSpPr>
          <p:nvPr>
            <p:ph idx="1"/>
          </p:nvPr>
        </p:nvSpPr>
        <p:spPr>
          <a:xfrm>
            <a:off x="251520" y="764704"/>
            <a:ext cx="7772400" cy="2376264"/>
          </a:xfrm>
        </p:spPr>
        <p:txBody>
          <a:bodyPr/>
          <a:lstStyle/>
          <a:p>
            <a:r>
              <a:rPr lang="en-US" dirty="0" smtClean="0"/>
              <a:t>Template architecture:</a:t>
            </a:r>
          </a:p>
          <a:p>
            <a:pPr lvl="1"/>
            <a:r>
              <a:rPr lang="en-US" dirty="0" smtClean="0"/>
              <a:t>Detailed architecture: XML-based language:</a:t>
            </a:r>
          </a:p>
          <a:p>
            <a:pPr lvl="2"/>
            <a:r>
              <a:rPr lang="en-US" dirty="0" smtClean="0"/>
              <a:t>Communication topology</a:t>
            </a:r>
          </a:p>
          <a:p>
            <a:pPr lvl="2"/>
            <a:r>
              <a:rPr lang="en-US" dirty="0" smtClean="0"/>
              <a:t>Operation set</a:t>
            </a:r>
          </a:p>
          <a:p>
            <a:pPr lvl="2"/>
            <a:r>
              <a:rPr lang="en-US" dirty="0" smtClean="0"/>
              <a:t>Timing of target architecture</a:t>
            </a:r>
          </a:p>
          <a:p>
            <a:pPr lvl="2"/>
            <a:r>
              <a:rPr lang="en-US" dirty="0" smtClean="0"/>
              <a:t>Shared resources:</a:t>
            </a:r>
          </a:p>
          <a:p>
            <a:pPr lvl="3"/>
            <a:r>
              <a:rPr lang="en-US" sz="1800" dirty="0" smtClean="0"/>
              <a:t>E.g., two </a:t>
            </a:r>
            <a:r>
              <a:rPr lang="en-US" sz="1800" dirty="0" err="1" smtClean="0"/>
              <a:t>FUs</a:t>
            </a:r>
            <a:r>
              <a:rPr lang="en-US" sz="1800" dirty="0" smtClean="0"/>
              <a:t> share one RF</a:t>
            </a:r>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16</a:t>
            </a:fld>
            <a:endParaRPr lang="en-US" altLang="fa-IR"/>
          </a:p>
        </p:txBody>
      </p:sp>
    </p:spTree>
    <p:extLst>
      <p:ext uri="{BB962C8B-B14F-4D97-AF65-F5344CB8AC3E}">
        <p14:creationId xmlns:p14="http://schemas.microsoft.com/office/powerpoint/2010/main" val="245944472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p:txBody>
          <a:bodyPr/>
          <a:lstStyle/>
          <a:p>
            <a:r>
              <a:rPr lang="en-US" dirty="0" smtClean="0"/>
              <a:t>Samsung </a:t>
            </a:r>
            <a:r>
              <a:rPr lang="en-US" dirty="0" err="1" smtClean="0"/>
              <a:t>ULP-SRP</a:t>
            </a:r>
            <a:endParaRPr lang="fa-IR" dirty="0"/>
          </a:p>
        </p:txBody>
      </p:sp>
      <p:sp>
        <p:nvSpPr>
          <p:cNvPr id="3" name="Subtitle 2"/>
          <p:cNvSpPr>
            <a:spLocks noGrp="1"/>
          </p:cNvSpPr>
          <p:nvPr>
            <p:ph type="subTitle" sz="quarter" idx="1"/>
          </p:nvPr>
        </p:nvSpPr>
        <p:spPr/>
        <p:txBody>
          <a:bodyPr/>
          <a:lstStyle/>
          <a:p>
            <a:endParaRPr lang="fa-IR"/>
          </a:p>
        </p:txBody>
      </p:sp>
    </p:spTree>
    <p:extLst>
      <p:ext uri="{BB962C8B-B14F-4D97-AF65-F5344CB8AC3E}">
        <p14:creationId xmlns:p14="http://schemas.microsoft.com/office/powerpoint/2010/main" val="192169090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Samsung </a:t>
            </a:r>
            <a:r>
              <a:rPr lang="en-US" dirty="0" err="1" smtClean="0"/>
              <a:t>SRP</a:t>
            </a:r>
            <a:endParaRPr lang="fa-IR" dirty="0"/>
          </a:p>
        </p:txBody>
      </p:sp>
      <p:sp>
        <p:nvSpPr>
          <p:cNvPr id="3" name="Content Placeholder 2"/>
          <p:cNvSpPr>
            <a:spLocks noGrp="1"/>
          </p:cNvSpPr>
          <p:nvPr>
            <p:ph idx="1"/>
          </p:nvPr>
        </p:nvSpPr>
        <p:spPr>
          <a:xfrm>
            <a:off x="299123" y="787152"/>
            <a:ext cx="9001000" cy="5738192"/>
          </a:xfrm>
        </p:spPr>
        <p:txBody>
          <a:bodyPr/>
          <a:lstStyle/>
          <a:p>
            <a:r>
              <a:rPr lang="en-US" dirty="0" err="1"/>
              <a:t>ULP-SRP</a:t>
            </a:r>
            <a:r>
              <a:rPr lang="en-US" dirty="0"/>
              <a:t> (Ultra Low </a:t>
            </a:r>
            <a:r>
              <a:rPr lang="en-US" dirty="0" smtClean="0"/>
              <a:t>Power - Samsung </a:t>
            </a:r>
            <a:r>
              <a:rPr lang="en-US" dirty="0"/>
              <a:t>Reconfigurable </a:t>
            </a:r>
            <a:r>
              <a:rPr lang="en-US" dirty="0" smtClean="0"/>
              <a:t>Processor) [</a:t>
            </a:r>
            <a:r>
              <a:rPr lang="en-US" dirty="0" err="1" smtClean="0"/>
              <a:t>Kim14</a:t>
            </a:r>
            <a:r>
              <a:rPr lang="en-US" dirty="0" smtClean="0"/>
              <a:t>]:</a:t>
            </a:r>
          </a:p>
          <a:p>
            <a:pPr lvl="1"/>
            <a:r>
              <a:rPr lang="en-US" dirty="0" smtClean="0"/>
              <a:t>For mobile healthcare device</a:t>
            </a:r>
          </a:p>
          <a:p>
            <a:pPr lvl="1"/>
            <a:r>
              <a:rPr lang="en-US" dirty="0" smtClean="0"/>
              <a:t>Based on </a:t>
            </a:r>
            <a:r>
              <a:rPr lang="en-US" dirty="0" err="1" smtClean="0"/>
              <a:t>ADRES</a:t>
            </a:r>
            <a:endParaRPr lang="en-US" dirty="0" smtClean="0"/>
          </a:p>
          <a:p>
            <a:pPr lvl="2"/>
            <a:r>
              <a:rPr lang="en-US" dirty="0" err="1" smtClean="0"/>
              <a:t>VLIW</a:t>
            </a:r>
            <a:r>
              <a:rPr lang="en-US" dirty="0" smtClean="0"/>
              <a:t> mode</a:t>
            </a:r>
          </a:p>
          <a:p>
            <a:pPr lvl="2"/>
            <a:r>
              <a:rPr lang="en-US" dirty="0" smtClean="0"/>
              <a:t>CGRA mode</a:t>
            </a:r>
          </a:p>
          <a:p>
            <a:pPr lvl="1"/>
            <a:r>
              <a:rPr lang="en-US" dirty="0" smtClean="0"/>
              <a:t>Aims:</a:t>
            </a:r>
          </a:p>
          <a:p>
            <a:pPr lvl="2"/>
            <a:r>
              <a:rPr lang="en-US" dirty="0" smtClean="0"/>
              <a:t>High performance (parallel </a:t>
            </a:r>
            <a:r>
              <a:rPr lang="en-US" dirty="0" err="1" smtClean="0"/>
              <a:t>FUs</a:t>
            </a:r>
            <a:r>
              <a:rPr lang="en-US" dirty="0" smtClean="0"/>
              <a:t>)</a:t>
            </a:r>
          </a:p>
          <a:p>
            <a:pPr lvl="2"/>
            <a:r>
              <a:rPr lang="en-US" dirty="0" smtClean="0"/>
              <a:t>Low energy</a:t>
            </a:r>
          </a:p>
          <a:p>
            <a:pPr lvl="1"/>
            <a:r>
              <a:rPr lang="en-US" dirty="0" smtClean="0"/>
              <a:t>CGRA mode:</a:t>
            </a:r>
          </a:p>
          <a:p>
            <a:pPr lvl="2"/>
            <a:r>
              <a:rPr lang="en-US" b="0" dirty="0" smtClean="0"/>
              <a:t>Many </a:t>
            </a:r>
            <a:r>
              <a:rPr lang="en-US" b="0" dirty="0" err="1" smtClean="0"/>
              <a:t>FUs</a:t>
            </a:r>
            <a:r>
              <a:rPr lang="en-US" b="0" dirty="0" smtClean="0"/>
              <a:t> working in parallel</a:t>
            </a:r>
          </a:p>
          <a:p>
            <a:pPr lvl="2"/>
            <a:r>
              <a:rPr lang="en-US" b="0" dirty="0" smtClean="0"/>
              <a:t>Increased power consumption but shortening the execution time</a:t>
            </a:r>
            <a:endParaRPr lang="en-US" dirty="0" smtClean="0"/>
          </a:p>
          <a:p>
            <a:pPr lvl="2"/>
            <a:r>
              <a:rPr lang="en-US" dirty="0" smtClean="0"/>
              <a:t>Positive effect of shorter run time &gt; Negative effect of power consumption</a:t>
            </a:r>
          </a:p>
          <a:p>
            <a:pPr lvl="3"/>
            <a:r>
              <a:rPr lang="en-US" sz="1800" dirty="0" smtClean="0">
                <a:sym typeface="Wingdings" panose="05000000000000000000" pitchFamily="2" charset="2"/>
              </a:rPr>
              <a:t> better energy efficiency</a:t>
            </a:r>
            <a:endParaRPr lang="en-US" sz="1800" dirty="0" smtClean="0"/>
          </a:p>
          <a:p>
            <a:pPr lvl="1"/>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18</a:t>
            </a:fld>
            <a:endParaRPr lang="en-US" altLang="fa-IR"/>
          </a:p>
        </p:txBody>
      </p:sp>
      <p:pic>
        <p:nvPicPr>
          <p:cNvPr id="6" name="Picture 2" descr="Bio-Processor_Main_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689085" y="1619324"/>
            <a:ext cx="2586297" cy="18096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014402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Samsung </a:t>
            </a:r>
            <a:r>
              <a:rPr lang="en-US" dirty="0" err="1" smtClean="0"/>
              <a:t>SRP</a:t>
            </a:r>
            <a:r>
              <a:rPr lang="en-US" dirty="0" smtClean="0"/>
              <a:t>: Die Photo</a:t>
            </a:r>
            <a:endParaRPr lang="fa-IR" dirty="0"/>
          </a:p>
        </p:txBody>
      </p:sp>
      <p:sp>
        <p:nvSpPr>
          <p:cNvPr id="3" name="Content Placeholder 2"/>
          <p:cNvSpPr>
            <a:spLocks noGrp="1"/>
          </p:cNvSpPr>
          <p:nvPr>
            <p:ph idx="1"/>
          </p:nvPr>
        </p:nvSpPr>
        <p:spPr>
          <a:xfrm>
            <a:off x="685800" y="1219200"/>
            <a:ext cx="7342584" cy="625624"/>
          </a:xfrm>
        </p:spPr>
        <p:txBody>
          <a:bodyPr/>
          <a:lstStyle/>
          <a:p>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19</a:t>
            </a:fld>
            <a:endParaRPr lang="en-US" altLang="fa-IR"/>
          </a:p>
        </p:txBody>
      </p:sp>
      <p:pic>
        <p:nvPicPr>
          <p:cNvPr id="5" name="Picture 4"/>
          <p:cNvPicPr>
            <a:picLocks noChangeAspect="1"/>
          </p:cNvPicPr>
          <p:nvPr/>
        </p:nvPicPr>
        <p:blipFill>
          <a:blip r:embed="rId2"/>
          <a:stretch>
            <a:fillRect/>
          </a:stretch>
        </p:blipFill>
        <p:spPr>
          <a:xfrm>
            <a:off x="827584" y="1093885"/>
            <a:ext cx="7297729" cy="5444347"/>
          </a:xfrm>
          <a:prstGeom prst="rect">
            <a:avLst/>
          </a:prstGeom>
        </p:spPr>
      </p:pic>
    </p:spTree>
    <p:extLst>
      <p:ext uri="{BB962C8B-B14F-4D97-AF65-F5344CB8AC3E}">
        <p14:creationId xmlns:p14="http://schemas.microsoft.com/office/powerpoint/2010/main" val="15016748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CGRA - Introduction</a:t>
            </a:r>
            <a:endParaRPr lang="fa-IR" dirty="0"/>
          </a:p>
        </p:txBody>
      </p:sp>
      <p:sp>
        <p:nvSpPr>
          <p:cNvPr id="3" name="Content Placeholder 2"/>
          <p:cNvSpPr>
            <a:spLocks noGrp="1"/>
          </p:cNvSpPr>
          <p:nvPr>
            <p:ph idx="1"/>
          </p:nvPr>
        </p:nvSpPr>
        <p:spPr>
          <a:xfrm>
            <a:off x="323528" y="1013048"/>
            <a:ext cx="3600400" cy="3856112"/>
          </a:xfrm>
        </p:spPr>
        <p:txBody>
          <a:bodyPr/>
          <a:lstStyle/>
          <a:p>
            <a:r>
              <a:rPr lang="en-US" dirty="0" smtClean="0"/>
              <a:t>CGRA:</a:t>
            </a:r>
          </a:p>
          <a:p>
            <a:pPr lvl="1"/>
            <a:r>
              <a:rPr lang="en-US" dirty="0" smtClean="0"/>
              <a:t>Array of operation units + memories + routing resources</a:t>
            </a:r>
          </a:p>
          <a:p>
            <a:pPr lvl="1"/>
            <a:r>
              <a:rPr lang="en-US" smtClean="0"/>
              <a:t>Functional </a:t>
            </a:r>
            <a:r>
              <a:rPr lang="en-US" dirty="0" smtClean="0"/>
              <a:t>units:</a:t>
            </a:r>
          </a:p>
          <a:p>
            <a:pPr lvl="2"/>
            <a:r>
              <a:rPr lang="en-US" dirty="0" smtClean="0"/>
              <a:t>Customized for specific application/domain</a:t>
            </a:r>
          </a:p>
          <a:p>
            <a:pPr lvl="2"/>
            <a:r>
              <a:rPr lang="en-US" dirty="0" smtClean="0"/>
              <a:t>Acceleration of Convolutional neural networks (application), machine learning (domain)</a:t>
            </a:r>
          </a:p>
          <a:p>
            <a:pPr lvl="2"/>
            <a:endParaRPr lang="en-US" dirty="0" smtClean="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2</a:t>
            </a:fld>
            <a:endParaRPr lang="en-US" altLang="fa-IR"/>
          </a:p>
        </p:txBody>
      </p:sp>
      <p:pic>
        <p:nvPicPr>
          <p:cNvPr id="5" name="Picture 4"/>
          <p:cNvPicPr>
            <a:picLocks noChangeAspect="1"/>
          </p:cNvPicPr>
          <p:nvPr/>
        </p:nvPicPr>
        <p:blipFill>
          <a:blip r:embed="rId2"/>
          <a:stretch>
            <a:fillRect/>
          </a:stretch>
        </p:blipFill>
        <p:spPr>
          <a:xfrm>
            <a:off x="3907980" y="1124744"/>
            <a:ext cx="4624459" cy="5283610"/>
          </a:xfrm>
          <a:prstGeom prst="rect">
            <a:avLst/>
          </a:prstGeom>
        </p:spPr>
      </p:pic>
    </p:spTree>
    <p:extLst>
      <p:ext uri="{BB962C8B-B14F-4D97-AF65-F5344CB8AC3E}">
        <p14:creationId xmlns:p14="http://schemas.microsoft.com/office/powerpoint/2010/main" val="248362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left)">
                                      <p:cBhvr>
                                        <p:cTn id="7" dur="500"/>
                                        <p:tgtEl>
                                          <p:spTgt spid="3">
                                            <p:txEl>
                                              <p:pRg st="2" end="2"/>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wipe(left)">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wipe(left)">
                                      <p:cBhvr>
                                        <p:cTn id="15"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SRP</a:t>
            </a:r>
            <a:r>
              <a:rPr lang="en-US" dirty="0" smtClean="0"/>
              <a:t> Architecture</a:t>
            </a:r>
            <a:endParaRPr lang="fa-IR" dirty="0"/>
          </a:p>
        </p:txBody>
      </p:sp>
      <p:sp>
        <p:nvSpPr>
          <p:cNvPr id="3" name="Content Placeholder 2"/>
          <p:cNvSpPr>
            <a:spLocks noGrp="1"/>
          </p:cNvSpPr>
          <p:nvPr>
            <p:ph idx="1"/>
          </p:nvPr>
        </p:nvSpPr>
        <p:spPr>
          <a:xfrm>
            <a:off x="35496" y="725016"/>
            <a:ext cx="4174232" cy="5152256"/>
          </a:xfrm>
        </p:spPr>
        <p:txBody>
          <a:bodyPr/>
          <a:lstStyle/>
          <a:p>
            <a:r>
              <a:rPr lang="en-US" dirty="0" err="1" smtClean="0"/>
              <a:t>VLIW</a:t>
            </a:r>
            <a:r>
              <a:rPr lang="en-US" dirty="0" smtClean="0"/>
              <a:t> mode:</a:t>
            </a:r>
          </a:p>
          <a:p>
            <a:pPr lvl="1"/>
            <a:r>
              <a:rPr lang="en-US" dirty="0" smtClean="0"/>
              <a:t>For complex processing that cannot be scheduled on CGRA</a:t>
            </a:r>
          </a:p>
          <a:p>
            <a:r>
              <a:rPr lang="en-US" dirty="0" smtClean="0"/>
              <a:t>CGRA LP mode:</a:t>
            </a:r>
          </a:p>
          <a:p>
            <a:pPr lvl="1"/>
            <a:r>
              <a:rPr lang="en-US" dirty="0" smtClean="0"/>
              <a:t>Low performance</a:t>
            </a:r>
          </a:p>
          <a:p>
            <a:pPr lvl="2"/>
            <a:r>
              <a:rPr lang="en-US" dirty="0" smtClean="0"/>
              <a:t>Sufficient for some biomed. applications</a:t>
            </a:r>
          </a:p>
          <a:p>
            <a:r>
              <a:rPr lang="en-US" dirty="0" smtClean="0"/>
              <a:t>CGRA HP mode:</a:t>
            </a:r>
          </a:p>
          <a:p>
            <a:pPr lvl="1"/>
            <a:r>
              <a:rPr lang="en-US" dirty="0" smtClean="0"/>
              <a:t>High performance</a:t>
            </a:r>
          </a:p>
          <a:p>
            <a:pPr lvl="2"/>
            <a:r>
              <a:rPr lang="en-US" dirty="0" smtClean="0"/>
              <a:t>For more complex algorithms</a:t>
            </a:r>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20</a:t>
            </a:fld>
            <a:endParaRPr lang="en-US" altLang="fa-IR"/>
          </a:p>
        </p:txBody>
      </p:sp>
      <p:pic>
        <p:nvPicPr>
          <p:cNvPr id="5" name="Picture 4"/>
          <p:cNvPicPr>
            <a:picLocks noChangeAspect="1"/>
          </p:cNvPicPr>
          <p:nvPr/>
        </p:nvPicPr>
        <p:blipFill>
          <a:blip r:embed="rId2"/>
          <a:stretch>
            <a:fillRect/>
          </a:stretch>
        </p:blipFill>
        <p:spPr>
          <a:xfrm>
            <a:off x="4139952" y="1193521"/>
            <a:ext cx="4497586" cy="5386724"/>
          </a:xfrm>
          <a:prstGeom prst="rect">
            <a:avLst/>
          </a:prstGeom>
        </p:spPr>
      </p:pic>
      <p:sp>
        <p:nvSpPr>
          <p:cNvPr id="6" name="Rounded Rectangle 5"/>
          <p:cNvSpPr/>
          <p:nvPr/>
        </p:nvSpPr>
        <p:spPr bwMode="auto">
          <a:xfrm>
            <a:off x="5004048" y="1412776"/>
            <a:ext cx="1944216" cy="1944216"/>
          </a:xfrm>
          <a:prstGeom prst="roundRect">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sp>
        <p:nvSpPr>
          <p:cNvPr id="7" name="Rounded Rectangle 6"/>
          <p:cNvSpPr/>
          <p:nvPr/>
        </p:nvSpPr>
        <p:spPr bwMode="auto">
          <a:xfrm>
            <a:off x="4932040" y="1349152"/>
            <a:ext cx="2088232" cy="3159968"/>
          </a:xfrm>
          <a:prstGeom prst="roundRect">
            <a:avLst/>
          </a:prstGeom>
          <a:noFill/>
          <a:ln w="28575" cap="flat" cmpd="sng" algn="ctr">
            <a:solidFill>
              <a:srgbClr val="800000"/>
            </a:solid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sp>
        <p:nvSpPr>
          <p:cNvPr id="8" name="Rounded Rectangle 7"/>
          <p:cNvSpPr/>
          <p:nvPr/>
        </p:nvSpPr>
        <p:spPr bwMode="auto">
          <a:xfrm>
            <a:off x="4716016" y="1205136"/>
            <a:ext cx="3312368" cy="4312096"/>
          </a:xfrm>
          <a:prstGeom prst="roundRect">
            <a:avLst/>
          </a:prstGeom>
          <a:noFill/>
          <a:ln w="28575" cap="flat" cmpd="sng" algn="ctr">
            <a:solidFill>
              <a:schemeClr val="accent2"/>
            </a:solid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spTree>
    <p:extLst>
      <p:ext uri="{BB962C8B-B14F-4D97-AF65-F5344CB8AC3E}">
        <p14:creationId xmlns:p14="http://schemas.microsoft.com/office/powerpoint/2010/main" val="191011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left)">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left)">
                                      <p:cBhvr>
                                        <p:cTn id="22" dur="500"/>
                                        <p:tgtEl>
                                          <p:spTgt spid="3">
                                            <p:txEl>
                                              <p:pRg st="2" end="2"/>
                                            </p:txEl>
                                          </p:spTgt>
                                        </p:tgtEl>
                                      </p:cBhvr>
                                    </p:animEffect>
                                  </p:childTnLst>
                                </p:cTn>
                              </p:par>
                              <p:par>
                                <p:cTn id="23" presetID="22" presetClass="entr" presetSubtype="8"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wipe(left)">
                                      <p:cBhvr>
                                        <p:cTn id="25" dur="500"/>
                                        <p:tgtEl>
                                          <p:spTgt spid="3">
                                            <p:txEl>
                                              <p:pRg st="3" end="3"/>
                                            </p:txEl>
                                          </p:spTgt>
                                        </p:tgtEl>
                                      </p:cBhvr>
                                    </p:animEffect>
                                  </p:childTnLst>
                                </p:cTn>
                              </p:par>
                              <p:par>
                                <p:cTn id="26" presetID="22" presetClass="entr" presetSubtype="8" fill="hold" nodeType="with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wipe(left)">
                                      <p:cBhvr>
                                        <p:cTn id="28" dur="500"/>
                                        <p:tgtEl>
                                          <p:spTgt spid="3">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anim calcmode="lin" valueType="num">
                                      <p:cBhvr>
                                        <p:cTn id="33" dur="500" fill="hold"/>
                                        <p:tgtEl>
                                          <p:spTgt spid="7"/>
                                        </p:tgtEl>
                                        <p:attrNameLst>
                                          <p:attrName>ppt_w</p:attrName>
                                        </p:attrNameLst>
                                      </p:cBhvr>
                                      <p:tavLst>
                                        <p:tav tm="0">
                                          <p:val>
                                            <p:fltVal val="0"/>
                                          </p:val>
                                        </p:tav>
                                        <p:tav tm="100000">
                                          <p:val>
                                            <p:strVal val="#ppt_w"/>
                                          </p:val>
                                        </p:tav>
                                      </p:tavLst>
                                    </p:anim>
                                    <p:anim calcmode="lin" valueType="num">
                                      <p:cBhvr>
                                        <p:cTn id="34" dur="500" fill="hold"/>
                                        <p:tgtEl>
                                          <p:spTgt spid="7"/>
                                        </p:tgtEl>
                                        <p:attrNameLst>
                                          <p:attrName>ppt_h</p:attrName>
                                        </p:attrNameLst>
                                      </p:cBhvr>
                                      <p:tavLst>
                                        <p:tav tm="0">
                                          <p:val>
                                            <p:fltVal val="0"/>
                                          </p:val>
                                        </p:tav>
                                        <p:tav tm="100000">
                                          <p:val>
                                            <p:strVal val="#ppt_h"/>
                                          </p:val>
                                        </p:tav>
                                      </p:tavLst>
                                    </p:anim>
                                    <p:animEffect transition="in" filter="fade">
                                      <p:cBhvr>
                                        <p:cTn id="35" dur="500"/>
                                        <p:tgtEl>
                                          <p:spTgt spid="7"/>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wipe(left)">
                                      <p:cBhvr>
                                        <p:cTn id="40" dur="500"/>
                                        <p:tgtEl>
                                          <p:spTgt spid="3">
                                            <p:txEl>
                                              <p:pRg st="5" end="5"/>
                                            </p:txEl>
                                          </p:spTgt>
                                        </p:tgtEl>
                                      </p:cBhvr>
                                    </p:animEffect>
                                  </p:childTnLst>
                                </p:cTn>
                              </p:par>
                              <p:par>
                                <p:cTn id="41" presetID="22" presetClass="entr" presetSubtype="8" fill="hold" nodeType="with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Effect transition="in" filter="wipe(left)">
                                      <p:cBhvr>
                                        <p:cTn id="43" dur="500"/>
                                        <p:tgtEl>
                                          <p:spTgt spid="3">
                                            <p:txEl>
                                              <p:pRg st="6" end="6"/>
                                            </p:txEl>
                                          </p:spTgt>
                                        </p:tgtEl>
                                      </p:cBhvr>
                                    </p:animEffect>
                                  </p:childTnLst>
                                </p:cTn>
                              </p:par>
                              <p:par>
                                <p:cTn id="44" presetID="22" presetClass="entr" presetSubtype="8" fill="hold" nodeType="withEffect">
                                  <p:stCondLst>
                                    <p:cond delay="0"/>
                                  </p:stCondLst>
                                  <p:childTnLst>
                                    <p:set>
                                      <p:cBhvr>
                                        <p:cTn id="45" dur="1" fill="hold">
                                          <p:stCondLst>
                                            <p:cond delay="0"/>
                                          </p:stCondLst>
                                        </p:cTn>
                                        <p:tgtEl>
                                          <p:spTgt spid="3">
                                            <p:txEl>
                                              <p:pRg st="7" end="7"/>
                                            </p:txEl>
                                          </p:spTgt>
                                        </p:tgtEl>
                                        <p:attrNameLst>
                                          <p:attrName>style.visibility</p:attrName>
                                        </p:attrNameLst>
                                      </p:cBhvr>
                                      <p:to>
                                        <p:strVal val="visible"/>
                                      </p:to>
                                    </p:set>
                                    <p:animEffect transition="in" filter="wipe(left)">
                                      <p:cBhvr>
                                        <p:cTn id="46" dur="500"/>
                                        <p:tgtEl>
                                          <p:spTgt spid="3">
                                            <p:txEl>
                                              <p:pRg st="7" end="7"/>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53" presetClass="entr" presetSubtype="16" fill="hold" grpId="0" nodeType="clickEffect">
                                  <p:stCondLst>
                                    <p:cond delay="0"/>
                                  </p:stCondLst>
                                  <p:childTnLst>
                                    <p:set>
                                      <p:cBhvr>
                                        <p:cTn id="50" dur="1" fill="hold">
                                          <p:stCondLst>
                                            <p:cond delay="0"/>
                                          </p:stCondLst>
                                        </p:cTn>
                                        <p:tgtEl>
                                          <p:spTgt spid="8"/>
                                        </p:tgtEl>
                                        <p:attrNameLst>
                                          <p:attrName>style.visibility</p:attrName>
                                        </p:attrNameLst>
                                      </p:cBhvr>
                                      <p:to>
                                        <p:strVal val="visible"/>
                                      </p:to>
                                    </p:set>
                                    <p:anim calcmode="lin" valueType="num">
                                      <p:cBhvr>
                                        <p:cTn id="51" dur="500" fill="hold"/>
                                        <p:tgtEl>
                                          <p:spTgt spid="8"/>
                                        </p:tgtEl>
                                        <p:attrNameLst>
                                          <p:attrName>ppt_w</p:attrName>
                                        </p:attrNameLst>
                                      </p:cBhvr>
                                      <p:tavLst>
                                        <p:tav tm="0">
                                          <p:val>
                                            <p:fltVal val="0"/>
                                          </p:val>
                                        </p:tav>
                                        <p:tav tm="100000">
                                          <p:val>
                                            <p:strVal val="#ppt_w"/>
                                          </p:val>
                                        </p:tav>
                                      </p:tavLst>
                                    </p:anim>
                                    <p:anim calcmode="lin" valueType="num">
                                      <p:cBhvr>
                                        <p:cTn id="52" dur="500" fill="hold"/>
                                        <p:tgtEl>
                                          <p:spTgt spid="8"/>
                                        </p:tgtEl>
                                        <p:attrNameLst>
                                          <p:attrName>ppt_h</p:attrName>
                                        </p:attrNameLst>
                                      </p:cBhvr>
                                      <p:tavLst>
                                        <p:tav tm="0">
                                          <p:val>
                                            <p:fltVal val="0"/>
                                          </p:val>
                                        </p:tav>
                                        <p:tav tm="100000">
                                          <p:val>
                                            <p:strVal val="#ppt_h"/>
                                          </p:val>
                                        </p:tav>
                                      </p:tavLst>
                                    </p:anim>
                                    <p:animEffect transition="in" filter="fade">
                                      <p:cBhvr>
                                        <p:cTn id="5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Loop Scheduling</a:t>
            </a:r>
            <a:endParaRPr lang="fa-IR" dirty="0"/>
          </a:p>
        </p:txBody>
      </p:sp>
      <p:sp>
        <p:nvSpPr>
          <p:cNvPr id="3" name="Content Placeholder 2"/>
          <p:cNvSpPr>
            <a:spLocks noGrp="1"/>
          </p:cNvSpPr>
          <p:nvPr>
            <p:ph idx="1"/>
          </p:nvPr>
        </p:nvSpPr>
        <p:spPr>
          <a:xfrm>
            <a:off x="395536" y="908720"/>
            <a:ext cx="5544616" cy="1777752"/>
          </a:xfrm>
        </p:spPr>
        <p:txBody>
          <a:bodyPr/>
          <a:lstStyle/>
          <a:p>
            <a:r>
              <a:rPr lang="en-US" dirty="0" smtClean="0"/>
              <a:t>Software pipelining for loops:</a:t>
            </a:r>
          </a:p>
          <a:p>
            <a:pPr lvl="1"/>
            <a:r>
              <a:rPr lang="en-US" dirty="0" smtClean="0"/>
              <a:t>Scheduling of loops </a:t>
            </a:r>
          </a:p>
          <a:p>
            <a:pPr lvl="2"/>
            <a:r>
              <a:rPr lang="en-US" dirty="0" smtClean="0"/>
              <a:t>Considering </a:t>
            </a:r>
            <a:r>
              <a:rPr lang="en-US" dirty="0" err="1" smtClean="0"/>
              <a:t>DFG</a:t>
            </a:r>
            <a:endParaRPr lang="en-US" dirty="0" smtClean="0"/>
          </a:p>
          <a:p>
            <a:pPr lvl="2"/>
            <a:r>
              <a:rPr lang="en-US" dirty="0" smtClean="0"/>
              <a:t>Using 2 parallel </a:t>
            </a:r>
            <a:r>
              <a:rPr lang="en-US" dirty="0" err="1" smtClean="0"/>
              <a:t>FUs</a:t>
            </a:r>
            <a:r>
              <a:rPr lang="en-US" dirty="0" smtClean="0"/>
              <a:t> (</a:t>
            </a:r>
            <a:r>
              <a:rPr lang="en-US" dirty="0" err="1" smtClean="0"/>
              <a:t>FU0</a:t>
            </a:r>
            <a:r>
              <a:rPr lang="en-US" dirty="0" smtClean="0"/>
              <a:t>, </a:t>
            </a:r>
            <a:r>
              <a:rPr lang="en-US" dirty="0" err="1" smtClean="0"/>
              <a:t>FU1</a:t>
            </a:r>
            <a:r>
              <a:rPr lang="en-US" dirty="0" smtClean="0"/>
              <a:t>)</a:t>
            </a:r>
            <a:endParaRPr lang="en-US" dirty="0"/>
          </a:p>
          <a:p>
            <a:pPr lvl="1"/>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21</a:t>
            </a:fld>
            <a:endParaRPr lang="en-US" altLang="fa-IR"/>
          </a:p>
        </p:txBody>
      </p:sp>
      <p:pic>
        <p:nvPicPr>
          <p:cNvPr id="5" name="Picture 4"/>
          <p:cNvPicPr>
            <a:picLocks noChangeAspect="1"/>
          </p:cNvPicPr>
          <p:nvPr/>
        </p:nvPicPr>
        <p:blipFill>
          <a:blip r:embed="rId2"/>
          <a:stretch>
            <a:fillRect/>
          </a:stretch>
        </p:blipFill>
        <p:spPr>
          <a:xfrm>
            <a:off x="1619672" y="3212976"/>
            <a:ext cx="1584176" cy="2632221"/>
          </a:xfrm>
          <a:prstGeom prst="rect">
            <a:avLst/>
          </a:prstGeom>
        </p:spPr>
      </p:pic>
      <p:sp>
        <p:nvSpPr>
          <p:cNvPr id="6" name="TextBox 5"/>
          <p:cNvSpPr txBox="1"/>
          <p:nvPr/>
        </p:nvSpPr>
        <p:spPr>
          <a:xfrm>
            <a:off x="1385401" y="2952207"/>
            <a:ext cx="3074640" cy="369332"/>
          </a:xfrm>
          <a:prstGeom prst="rect">
            <a:avLst/>
          </a:prstGeom>
          <a:noFill/>
        </p:spPr>
        <p:txBody>
          <a:bodyPr wrap="square" rtlCol="1">
            <a:spAutoFit/>
          </a:bodyPr>
          <a:lstStyle/>
          <a:p>
            <a:r>
              <a:rPr lang="en-US" sz="1800" b="1" kern="1200" dirty="0" smtClean="0">
                <a:solidFill>
                  <a:srgbClr val="7030A0"/>
                </a:solidFill>
                <a:latin typeface="+mj-lt"/>
                <a:ea typeface="+mn-ea"/>
                <a:cs typeface="+mn-cs"/>
              </a:rPr>
              <a:t>Data Flow Graph</a:t>
            </a:r>
            <a:endParaRPr lang="en-US" sz="1800" b="1" kern="1200" dirty="0">
              <a:solidFill>
                <a:srgbClr val="7030A0"/>
              </a:solidFill>
              <a:latin typeface="+mj-lt"/>
              <a:ea typeface="+mn-ea"/>
              <a:cs typeface="+mn-cs"/>
            </a:endParaRPr>
          </a:p>
        </p:txBody>
      </p:sp>
      <p:pic>
        <p:nvPicPr>
          <p:cNvPr id="7" name="Picture 6"/>
          <p:cNvPicPr>
            <a:picLocks noChangeAspect="1"/>
          </p:cNvPicPr>
          <p:nvPr/>
        </p:nvPicPr>
        <p:blipFill rotWithShape="1">
          <a:blip r:embed="rId3"/>
          <a:srcRect r="58038" b="823"/>
          <a:stretch/>
        </p:blipFill>
        <p:spPr>
          <a:xfrm>
            <a:off x="6444208" y="404664"/>
            <a:ext cx="1561866" cy="3816424"/>
          </a:xfrm>
          <a:prstGeom prst="rect">
            <a:avLst/>
          </a:prstGeom>
        </p:spPr>
      </p:pic>
      <p:pic>
        <p:nvPicPr>
          <p:cNvPr id="8" name="Picture 7"/>
          <p:cNvPicPr>
            <a:picLocks noChangeAspect="1"/>
          </p:cNvPicPr>
          <p:nvPr/>
        </p:nvPicPr>
        <p:blipFill rotWithShape="1">
          <a:blip r:embed="rId3"/>
          <a:srcRect l="44329" t="36569" r="30521" b="26007"/>
          <a:stretch/>
        </p:blipFill>
        <p:spPr>
          <a:xfrm>
            <a:off x="6997962" y="2276872"/>
            <a:ext cx="936104" cy="1440160"/>
          </a:xfrm>
          <a:prstGeom prst="rect">
            <a:avLst/>
          </a:prstGeom>
        </p:spPr>
      </p:pic>
      <p:pic>
        <p:nvPicPr>
          <p:cNvPr id="10" name="Picture 9"/>
          <p:cNvPicPr>
            <a:picLocks noChangeAspect="1"/>
          </p:cNvPicPr>
          <p:nvPr/>
        </p:nvPicPr>
        <p:blipFill rotWithShape="1">
          <a:blip r:embed="rId3"/>
          <a:srcRect l="43623" t="36570" r="31934" b="21328"/>
          <a:stretch/>
        </p:blipFill>
        <p:spPr>
          <a:xfrm>
            <a:off x="7020272" y="3753036"/>
            <a:ext cx="909742" cy="1620180"/>
          </a:xfrm>
          <a:prstGeom prst="rect">
            <a:avLst/>
          </a:prstGeom>
        </p:spPr>
      </p:pic>
      <p:sp>
        <p:nvSpPr>
          <p:cNvPr id="11" name="TextBox 10"/>
          <p:cNvSpPr txBox="1"/>
          <p:nvPr/>
        </p:nvSpPr>
        <p:spPr>
          <a:xfrm>
            <a:off x="6444208" y="4312132"/>
            <a:ext cx="936104" cy="276999"/>
          </a:xfrm>
          <a:prstGeom prst="rect">
            <a:avLst/>
          </a:prstGeom>
          <a:noFill/>
        </p:spPr>
        <p:txBody>
          <a:bodyPr wrap="square" rtlCol="1">
            <a:spAutoFit/>
          </a:bodyPr>
          <a:lstStyle/>
          <a:p>
            <a:r>
              <a:rPr lang="en-US" sz="1200" dirty="0" smtClean="0">
                <a:latin typeface="+mn-lt"/>
              </a:rPr>
              <a:t>T = 7</a:t>
            </a:r>
            <a:endParaRPr lang="fa-IR" sz="1200" dirty="0">
              <a:latin typeface="+mn-lt"/>
            </a:endParaRPr>
          </a:p>
        </p:txBody>
      </p:sp>
      <p:sp>
        <p:nvSpPr>
          <p:cNvPr id="12" name="TextBox 11"/>
          <p:cNvSpPr txBox="1"/>
          <p:nvPr/>
        </p:nvSpPr>
        <p:spPr>
          <a:xfrm>
            <a:off x="6444208" y="4837752"/>
            <a:ext cx="936104" cy="276999"/>
          </a:xfrm>
          <a:prstGeom prst="rect">
            <a:avLst/>
          </a:prstGeom>
          <a:noFill/>
        </p:spPr>
        <p:txBody>
          <a:bodyPr wrap="square" rtlCol="1">
            <a:spAutoFit/>
          </a:bodyPr>
          <a:lstStyle/>
          <a:p>
            <a:r>
              <a:rPr lang="en-US" sz="1200" dirty="0" smtClean="0">
                <a:latin typeface="+mn-lt"/>
              </a:rPr>
              <a:t>T = 8</a:t>
            </a:r>
            <a:endParaRPr lang="fa-IR" sz="1200" dirty="0">
              <a:latin typeface="+mn-lt"/>
            </a:endParaRPr>
          </a:p>
        </p:txBody>
      </p:sp>
    </p:spTree>
    <p:extLst>
      <p:ext uri="{BB962C8B-B14F-4D97-AF65-F5344CB8AC3E}">
        <p14:creationId xmlns:p14="http://schemas.microsoft.com/office/powerpoint/2010/main" val="396314330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Loop Scheduling</a:t>
            </a:r>
            <a:endParaRPr lang="fa-IR" dirty="0"/>
          </a:p>
        </p:txBody>
      </p:sp>
      <p:sp>
        <p:nvSpPr>
          <p:cNvPr id="3" name="Content Placeholder 2"/>
          <p:cNvSpPr>
            <a:spLocks noGrp="1"/>
          </p:cNvSpPr>
          <p:nvPr>
            <p:ph idx="1"/>
          </p:nvPr>
        </p:nvSpPr>
        <p:spPr>
          <a:xfrm>
            <a:off x="35496" y="908720"/>
            <a:ext cx="5544616" cy="1777752"/>
          </a:xfrm>
        </p:spPr>
        <p:txBody>
          <a:bodyPr/>
          <a:lstStyle/>
          <a:p>
            <a:r>
              <a:rPr lang="en-US" dirty="0" smtClean="0"/>
              <a:t>Software pipelining for loops:</a:t>
            </a:r>
          </a:p>
          <a:p>
            <a:pPr lvl="1"/>
            <a:r>
              <a:rPr lang="en-US" dirty="0" smtClean="0"/>
              <a:t>Scheduling of loops </a:t>
            </a:r>
          </a:p>
          <a:p>
            <a:pPr lvl="2"/>
            <a:r>
              <a:rPr lang="en-US" dirty="0" smtClean="0"/>
              <a:t>Loop pipelining</a:t>
            </a:r>
            <a:endParaRPr lang="en-US" dirty="0"/>
          </a:p>
          <a:p>
            <a:pPr lvl="1"/>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22</a:t>
            </a:fld>
            <a:endParaRPr lang="en-US" altLang="fa-IR"/>
          </a:p>
        </p:txBody>
      </p:sp>
      <p:pic>
        <p:nvPicPr>
          <p:cNvPr id="5" name="Picture 4"/>
          <p:cNvPicPr>
            <a:picLocks noChangeAspect="1"/>
          </p:cNvPicPr>
          <p:nvPr/>
        </p:nvPicPr>
        <p:blipFill>
          <a:blip r:embed="rId2"/>
          <a:stretch>
            <a:fillRect/>
          </a:stretch>
        </p:blipFill>
        <p:spPr>
          <a:xfrm>
            <a:off x="1547664" y="3212976"/>
            <a:ext cx="1584176" cy="2632221"/>
          </a:xfrm>
          <a:prstGeom prst="rect">
            <a:avLst/>
          </a:prstGeom>
        </p:spPr>
      </p:pic>
      <p:sp>
        <p:nvSpPr>
          <p:cNvPr id="6" name="TextBox 5"/>
          <p:cNvSpPr txBox="1"/>
          <p:nvPr/>
        </p:nvSpPr>
        <p:spPr>
          <a:xfrm>
            <a:off x="1281336" y="2974505"/>
            <a:ext cx="3074640" cy="369332"/>
          </a:xfrm>
          <a:prstGeom prst="rect">
            <a:avLst/>
          </a:prstGeom>
          <a:noFill/>
        </p:spPr>
        <p:txBody>
          <a:bodyPr wrap="square" rtlCol="1">
            <a:spAutoFit/>
          </a:bodyPr>
          <a:lstStyle/>
          <a:p>
            <a:r>
              <a:rPr lang="en-US" sz="1800" b="1" kern="1200" dirty="0" smtClean="0">
                <a:solidFill>
                  <a:srgbClr val="7030A0"/>
                </a:solidFill>
                <a:latin typeface="+mj-lt"/>
                <a:ea typeface="+mn-ea"/>
                <a:cs typeface="+mn-cs"/>
              </a:rPr>
              <a:t>Data Flow Graph</a:t>
            </a:r>
            <a:endParaRPr lang="en-US" sz="1800" b="1" kern="1200" dirty="0">
              <a:solidFill>
                <a:srgbClr val="7030A0"/>
              </a:solidFill>
              <a:latin typeface="+mj-lt"/>
              <a:ea typeface="+mn-ea"/>
              <a:cs typeface="+mn-cs"/>
            </a:endParaRPr>
          </a:p>
        </p:txBody>
      </p:sp>
      <p:pic>
        <p:nvPicPr>
          <p:cNvPr id="7" name="Picture 6"/>
          <p:cNvPicPr>
            <a:picLocks noChangeAspect="1"/>
          </p:cNvPicPr>
          <p:nvPr/>
        </p:nvPicPr>
        <p:blipFill>
          <a:blip r:embed="rId3"/>
          <a:stretch>
            <a:fillRect/>
          </a:stretch>
        </p:blipFill>
        <p:spPr>
          <a:xfrm>
            <a:off x="5004048" y="1050449"/>
            <a:ext cx="3722106" cy="3848112"/>
          </a:xfrm>
          <a:prstGeom prst="rect">
            <a:avLst/>
          </a:prstGeom>
        </p:spPr>
      </p:pic>
    </p:spTree>
    <p:extLst>
      <p:ext uri="{BB962C8B-B14F-4D97-AF65-F5344CB8AC3E}">
        <p14:creationId xmlns:p14="http://schemas.microsoft.com/office/powerpoint/2010/main" val="222482619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SRP</a:t>
            </a:r>
            <a:r>
              <a:rPr lang="en-US" dirty="0" smtClean="0"/>
              <a:t> Mode Selection</a:t>
            </a:r>
            <a:endParaRPr lang="fa-IR" dirty="0"/>
          </a:p>
        </p:txBody>
      </p:sp>
      <p:sp>
        <p:nvSpPr>
          <p:cNvPr id="3" name="Content Placeholder 2"/>
          <p:cNvSpPr>
            <a:spLocks noGrp="1"/>
          </p:cNvSpPr>
          <p:nvPr>
            <p:ph idx="1"/>
          </p:nvPr>
        </p:nvSpPr>
        <p:spPr/>
        <p:txBody>
          <a:bodyPr/>
          <a:lstStyle/>
          <a:p>
            <a:r>
              <a:rPr lang="en-US" dirty="0" smtClean="0"/>
              <a:t>Dynamic mode selection:</a:t>
            </a:r>
          </a:p>
          <a:p>
            <a:pPr lvl="1"/>
            <a:r>
              <a:rPr lang="en-US" dirty="0" smtClean="0"/>
              <a:t>Some loops have high data parallelism</a:t>
            </a:r>
          </a:p>
          <a:p>
            <a:pPr lvl="2"/>
            <a:r>
              <a:rPr lang="en-US" dirty="0" smtClean="0">
                <a:sym typeface="Wingdings" panose="05000000000000000000" pitchFamily="2" charset="2"/>
              </a:rPr>
              <a:t> </a:t>
            </a:r>
            <a:r>
              <a:rPr lang="en-US" dirty="0" smtClean="0">
                <a:latin typeface="NewCenturySchlbk-Roman"/>
              </a:rPr>
              <a:t>High Instruction </a:t>
            </a:r>
            <a:r>
              <a:rPr lang="en-US" dirty="0">
                <a:latin typeface="NewCenturySchlbk-Roman"/>
              </a:rPr>
              <a:t>Per Cycle (</a:t>
            </a:r>
            <a:r>
              <a:rPr lang="en-US" dirty="0" err="1">
                <a:latin typeface="NewCenturySchlbk-Roman"/>
              </a:rPr>
              <a:t>IPC</a:t>
            </a:r>
            <a:r>
              <a:rPr lang="en-US" dirty="0" smtClean="0">
                <a:latin typeface="NewCenturySchlbk-Roman"/>
              </a:rPr>
              <a:t>)</a:t>
            </a:r>
          </a:p>
          <a:p>
            <a:pPr lvl="2"/>
            <a:r>
              <a:rPr lang="en-US" dirty="0" smtClean="0">
                <a:latin typeface="NewCenturySchlbk-Roman"/>
                <a:sym typeface="Wingdings" panose="05000000000000000000" pitchFamily="2" charset="2"/>
              </a:rPr>
              <a:t> Run in HP mode</a:t>
            </a:r>
            <a:endParaRPr lang="en-US" dirty="0" smtClean="0"/>
          </a:p>
          <a:p>
            <a:pPr lvl="1"/>
            <a:r>
              <a:rPr lang="en-US" dirty="0" smtClean="0"/>
              <a:t>Some loops don’t</a:t>
            </a:r>
          </a:p>
          <a:p>
            <a:pPr lvl="2"/>
            <a:r>
              <a:rPr lang="en-US" dirty="0" smtClean="0">
                <a:sym typeface="Wingdings" panose="05000000000000000000" pitchFamily="2" charset="2"/>
              </a:rPr>
              <a:t> </a:t>
            </a:r>
            <a:r>
              <a:rPr lang="en-US" dirty="0"/>
              <a:t>low </a:t>
            </a:r>
            <a:r>
              <a:rPr lang="en-US" dirty="0" err="1" smtClean="0"/>
              <a:t>IPC</a:t>
            </a:r>
            <a:endParaRPr lang="en-US" dirty="0" smtClean="0"/>
          </a:p>
          <a:p>
            <a:pPr lvl="2"/>
            <a:r>
              <a:rPr lang="en-US" dirty="0" smtClean="0">
                <a:sym typeface="Wingdings" panose="05000000000000000000" pitchFamily="2" charset="2"/>
              </a:rPr>
              <a:t> Run in LP mode  low energy</a:t>
            </a:r>
          </a:p>
          <a:p>
            <a:pPr lvl="2"/>
            <a:endParaRPr lang="en-US" dirty="0">
              <a:sym typeface="Wingdings" panose="05000000000000000000" pitchFamily="2" charset="2"/>
            </a:endParaRPr>
          </a:p>
          <a:p>
            <a:pPr lvl="1"/>
            <a:r>
              <a:rPr lang="en-US" dirty="0" smtClean="0">
                <a:sym typeface="Wingdings" panose="05000000000000000000" pitchFamily="2" charset="2"/>
              </a:rPr>
              <a:t>Compile application twice:</a:t>
            </a:r>
          </a:p>
          <a:p>
            <a:pPr lvl="2"/>
            <a:r>
              <a:rPr lang="en-US" dirty="0" smtClean="0"/>
              <a:t>Performance simulator </a:t>
            </a:r>
            <a:r>
              <a:rPr lang="en-US" dirty="0" smtClean="0">
                <a:sym typeface="Wingdings" panose="05000000000000000000" pitchFamily="2" charset="2"/>
              </a:rPr>
              <a:t> </a:t>
            </a:r>
            <a:r>
              <a:rPr lang="en-US" dirty="0" smtClean="0"/>
              <a:t>execution cycle of each loop for two modes</a:t>
            </a:r>
          </a:p>
          <a:p>
            <a:pPr lvl="2"/>
            <a:r>
              <a:rPr lang="en-US" dirty="0" smtClean="0">
                <a:sym typeface="Wingdings" panose="05000000000000000000" pitchFamily="2" charset="2"/>
              </a:rPr>
              <a:t> Uses mode selection for each loop</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23</a:t>
            </a:fld>
            <a:endParaRPr lang="en-US" altLang="fa-IR"/>
          </a:p>
        </p:txBody>
      </p:sp>
    </p:spTree>
    <p:extLst>
      <p:ext uri="{BB962C8B-B14F-4D97-AF65-F5344CB8AC3E}">
        <p14:creationId xmlns:p14="http://schemas.microsoft.com/office/powerpoint/2010/main" val="3710192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animEffect transition="in" filter="wipe(left)">
                                      <p:cBhvr>
                                        <p:cTn id="7" dur="500"/>
                                        <p:tgtEl>
                                          <p:spTgt spid="3">
                                            <p:txEl>
                                              <p:pRg st="8" end="8"/>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3">
                                            <p:txEl>
                                              <p:pRg st="9" end="9"/>
                                            </p:txEl>
                                          </p:spTgt>
                                        </p:tgtEl>
                                        <p:attrNameLst>
                                          <p:attrName>style.visibility</p:attrName>
                                        </p:attrNameLst>
                                      </p:cBhvr>
                                      <p:to>
                                        <p:strVal val="visible"/>
                                      </p:to>
                                    </p:set>
                                    <p:animEffect transition="in" filter="wipe(left)">
                                      <p:cBhvr>
                                        <p:cTn id="10" dur="500"/>
                                        <p:tgtEl>
                                          <p:spTgt spid="3">
                                            <p:txEl>
                                              <p:pRg st="9" end="9"/>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animEffect transition="in" filter="wipe(left)">
                                      <p:cBhvr>
                                        <p:cTn id="1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SRP</a:t>
            </a:r>
            <a:r>
              <a:rPr lang="en-US" dirty="0" smtClean="0"/>
              <a:t> Mode Selection</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24</a:t>
            </a:fld>
            <a:endParaRPr lang="en-US" altLang="fa-IR"/>
          </a:p>
        </p:txBody>
      </p:sp>
      <p:pic>
        <p:nvPicPr>
          <p:cNvPr id="6" name="Picture 5"/>
          <p:cNvPicPr>
            <a:picLocks noChangeAspect="1"/>
          </p:cNvPicPr>
          <p:nvPr/>
        </p:nvPicPr>
        <p:blipFill>
          <a:blip r:embed="rId2"/>
          <a:stretch>
            <a:fillRect/>
          </a:stretch>
        </p:blipFill>
        <p:spPr>
          <a:xfrm>
            <a:off x="5076057" y="879339"/>
            <a:ext cx="3444850" cy="5575982"/>
          </a:xfrm>
          <a:prstGeom prst="rect">
            <a:avLst/>
          </a:prstGeom>
        </p:spPr>
      </p:pic>
      <p:pic>
        <p:nvPicPr>
          <p:cNvPr id="7" name="Picture 6"/>
          <p:cNvPicPr>
            <a:picLocks noChangeAspect="1"/>
          </p:cNvPicPr>
          <p:nvPr/>
        </p:nvPicPr>
        <p:blipFill>
          <a:blip r:embed="rId3"/>
          <a:stretch>
            <a:fillRect/>
          </a:stretch>
        </p:blipFill>
        <p:spPr>
          <a:xfrm>
            <a:off x="539552" y="1124744"/>
            <a:ext cx="4592853" cy="5040560"/>
          </a:xfrm>
          <a:prstGeom prst="rect">
            <a:avLst/>
          </a:prstGeom>
        </p:spPr>
      </p:pic>
    </p:spTree>
    <p:extLst>
      <p:ext uri="{BB962C8B-B14F-4D97-AF65-F5344CB8AC3E}">
        <p14:creationId xmlns:p14="http://schemas.microsoft.com/office/powerpoint/2010/main" val="5199026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219200"/>
            <a:ext cx="3742184" cy="841648"/>
          </a:xfrm>
        </p:spPr>
        <p:txBody>
          <a:bodyPr/>
          <a:lstStyle/>
          <a:p>
            <a:r>
              <a:rPr lang="en-US" dirty="0" smtClean="0"/>
              <a:t>ECG application</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25</a:t>
            </a:fld>
            <a:endParaRPr lang="en-US" altLang="fa-IR"/>
          </a:p>
        </p:txBody>
      </p:sp>
      <p:pic>
        <p:nvPicPr>
          <p:cNvPr id="5" name="Picture 4"/>
          <p:cNvPicPr>
            <a:picLocks noChangeAspect="1"/>
          </p:cNvPicPr>
          <p:nvPr/>
        </p:nvPicPr>
        <p:blipFill>
          <a:blip r:embed="rId3"/>
          <a:stretch>
            <a:fillRect/>
          </a:stretch>
        </p:blipFill>
        <p:spPr>
          <a:xfrm>
            <a:off x="395536" y="1880759"/>
            <a:ext cx="8208912" cy="1024140"/>
          </a:xfrm>
          <a:prstGeom prst="rect">
            <a:avLst/>
          </a:prstGeom>
        </p:spPr>
      </p:pic>
      <p:pic>
        <p:nvPicPr>
          <p:cNvPr id="6" name="Picture 5"/>
          <p:cNvPicPr>
            <a:picLocks noChangeAspect="1"/>
          </p:cNvPicPr>
          <p:nvPr/>
        </p:nvPicPr>
        <p:blipFill>
          <a:blip r:embed="rId4"/>
          <a:stretch>
            <a:fillRect/>
          </a:stretch>
        </p:blipFill>
        <p:spPr>
          <a:xfrm>
            <a:off x="403339" y="4491182"/>
            <a:ext cx="8345125" cy="1098058"/>
          </a:xfrm>
          <a:prstGeom prst="rect">
            <a:avLst/>
          </a:prstGeom>
        </p:spPr>
      </p:pic>
      <p:sp>
        <p:nvSpPr>
          <p:cNvPr id="7" name="Content Placeholder 2"/>
          <p:cNvSpPr txBox="1">
            <a:spLocks/>
          </p:cNvSpPr>
          <p:nvPr/>
        </p:nvSpPr>
        <p:spPr bwMode="auto">
          <a:xfrm>
            <a:off x="611560" y="3230498"/>
            <a:ext cx="7480250" cy="1566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828" tIns="50914" rIns="101828" bIns="50914" numCol="1" anchor="t" anchorCtr="0" compatLnSpc="1">
            <a:prstTxWarp prst="textNoShape">
              <a:avLst/>
            </a:prstTxWarp>
          </a:bodyPr>
          <a:lstStyle>
            <a:lvl1pPr marL="342900" indent="-342900" algn="l" rtl="0" eaLnBrk="0" fontAlgn="base" hangingPunct="0">
              <a:spcBef>
                <a:spcPct val="20000"/>
              </a:spcBef>
              <a:spcAft>
                <a:spcPct val="0"/>
              </a:spcAft>
              <a:buChar char="•"/>
              <a:defRPr sz="2200" b="1">
                <a:solidFill>
                  <a:srgbClr val="FF5050"/>
                </a:solidFill>
                <a:latin typeface="+mn-lt"/>
                <a:ea typeface="+mn-ea"/>
                <a:cs typeface="+mn-cs"/>
              </a:defRPr>
            </a:lvl1pPr>
            <a:lvl2pPr marL="741363" indent="-284163" algn="l" rtl="0" eaLnBrk="0" fontAlgn="base" hangingPunct="0">
              <a:spcBef>
                <a:spcPct val="20000"/>
              </a:spcBef>
              <a:spcAft>
                <a:spcPct val="0"/>
              </a:spcAft>
              <a:buFont typeface="Wingdings" panose="05000000000000000000" pitchFamily="2" charset="2"/>
              <a:buChar char="Ø"/>
              <a:defRPr sz="2200">
                <a:solidFill>
                  <a:srgbClr val="0000FF"/>
                </a:solidFill>
                <a:latin typeface="+mn-lt"/>
                <a:cs typeface="+mn-cs"/>
              </a:defRPr>
            </a:lvl2pPr>
            <a:lvl3pPr marL="11430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cs typeface="+mn-cs"/>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cs typeface="+mn-cs"/>
              </a:defRPr>
            </a:lvl4pPr>
            <a:lvl5pPr marL="2057400" indent="-231775" algn="l" rtl="0" eaLnBrk="0" fontAlgn="base" hangingPunct="0">
              <a:spcBef>
                <a:spcPct val="20000"/>
              </a:spcBef>
              <a:spcAft>
                <a:spcPct val="0"/>
              </a:spcAft>
              <a:buFont typeface="Arial" panose="020B0604020202020204" pitchFamily="34" charset="0"/>
              <a:buChar char="−"/>
              <a:defRPr sz="1200">
                <a:solidFill>
                  <a:schemeClr val="tx1"/>
                </a:solidFill>
                <a:latin typeface="+mn-lt"/>
                <a:cs typeface="+mn-cs"/>
              </a:defRPr>
            </a:lvl5pPr>
            <a:lvl6pPr marL="2514600" indent="-231775" algn="l" rtl="0" fontAlgn="base">
              <a:spcBef>
                <a:spcPct val="20000"/>
              </a:spcBef>
              <a:spcAft>
                <a:spcPct val="0"/>
              </a:spcAft>
              <a:buFont typeface="Arial" charset="0"/>
              <a:buChar char="−"/>
              <a:defRPr sz="1200">
                <a:solidFill>
                  <a:schemeClr val="tx1"/>
                </a:solidFill>
                <a:latin typeface="+mn-lt"/>
                <a:cs typeface="+mn-cs"/>
              </a:defRPr>
            </a:lvl6pPr>
            <a:lvl7pPr marL="2971800" indent="-231775" algn="l" rtl="0" fontAlgn="base">
              <a:spcBef>
                <a:spcPct val="20000"/>
              </a:spcBef>
              <a:spcAft>
                <a:spcPct val="0"/>
              </a:spcAft>
              <a:buFont typeface="Arial" charset="0"/>
              <a:buChar char="−"/>
              <a:defRPr sz="1200">
                <a:solidFill>
                  <a:schemeClr val="tx1"/>
                </a:solidFill>
                <a:latin typeface="+mn-lt"/>
                <a:cs typeface="+mn-cs"/>
              </a:defRPr>
            </a:lvl7pPr>
            <a:lvl8pPr marL="3429000" indent="-231775" algn="l" rtl="0" fontAlgn="base">
              <a:spcBef>
                <a:spcPct val="20000"/>
              </a:spcBef>
              <a:spcAft>
                <a:spcPct val="0"/>
              </a:spcAft>
              <a:buFont typeface="Arial" charset="0"/>
              <a:buChar char="−"/>
              <a:defRPr sz="1200">
                <a:solidFill>
                  <a:schemeClr val="tx1"/>
                </a:solidFill>
                <a:latin typeface="+mn-lt"/>
                <a:cs typeface="+mn-cs"/>
              </a:defRPr>
            </a:lvl8pPr>
            <a:lvl9pPr marL="3886200" indent="-231775" algn="l" rtl="0" fontAlgn="base">
              <a:spcBef>
                <a:spcPct val="20000"/>
              </a:spcBef>
              <a:spcAft>
                <a:spcPct val="0"/>
              </a:spcAft>
              <a:buFont typeface="Arial" charset="0"/>
              <a:buChar char="−"/>
              <a:defRPr sz="1200">
                <a:solidFill>
                  <a:schemeClr val="tx1"/>
                </a:solidFill>
                <a:latin typeface="+mn-lt"/>
                <a:cs typeface="+mn-cs"/>
              </a:defRPr>
            </a:lvl9pPr>
          </a:lstStyle>
          <a:p>
            <a:r>
              <a:rPr lang="en-US" kern="0" dirty="0" err="1" smtClean="0"/>
              <a:t>FFT</a:t>
            </a:r>
            <a:r>
              <a:rPr lang="en-US" kern="0" dirty="0" smtClean="0"/>
              <a:t> application</a:t>
            </a:r>
          </a:p>
          <a:p>
            <a:pPr lvl="1"/>
            <a:r>
              <a:rPr lang="en-US" kern="0" dirty="0"/>
              <a:t>high data parallelism and </a:t>
            </a:r>
            <a:r>
              <a:rPr lang="en-US" kern="0" dirty="0" err="1"/>
              <a:t>IPC</a:t>
            </a:r>
            <a:r>
              <a:rPr lang="en-US" kern="0" dirty="0"/>
              <a:t> of </a:t>
            </a:r>
            <a:r>
              <a:rPr lang="en-US" kern="0" dirty="0" err="1" smtClean="0"/>
              <a:t>FFT</a:t>
            </a:r>
            <a:endParaRPr lang="en-US" kern="0" dirty="0" smtClean="0"/>
          </a:p>
          <a:p>
            <a:pPr lvl="1"/>
            <a:r>
              <a:rPr lang="en-US" kern="0" dirty="0" smtClean="0"/>
              <a:t> </a:t>
            </a:r>
            <a:r>
              <a:rPr lang="en-US" kern="0" dirty="0" smtClean="0">
                <a:sym typeface="Wingdings" panose="05000000000000000000" pitchFamily="2" charset="2"/>
              </a:rPr>
              <a:t> </a:t>
            </a:r>
            <a:r>
              <a:rPr lang="en-US" kern="0" dirty="0" smtClean="0"/>
              <a:t>HP: energy-efficient </a:t>
            </a:r>
            <a:r>
              <a:rPr lang="en-US" kern="0" dirty="0"/>
              <a:t>for the entire </a:t>
            </a:r>
            <a:r>
              <a:rPr lang="en-US" kern="0" dirty="0" smtClean="0"/>
              <a:t>loop</a:t>
            </a:r>
            <a:endParaRPr lang="fa-IR" kern="0" dirty="0"/>
          </a:p>
        </p:txBody>
      </p:sp>
      <p:sp>
        <p:nvSpPr>
          <p:cNvPr id="8" name="Title 1"/>
          <p:cNvSpPr>
            <a:spLocks noGrp="1"/>
          </p:cNvSpPr>
          <p:nvPr>
            <p:ph type="title"/>
          </p:nvPr>
        </p:nvSpPr>
        <p:spPr/>
        <p:txBody>
          <a:bodyPr/>
          <a:lstStyle/>
          <a:p>
            <a:r>
              <a:rPr lang="en-US" dirty="0" err="1" smtClean="0"/>
              <a:t>SRP</a:t>
            </a:r>
            <a:r>
              <a:rPr lang="en-US" dirty="0" smtClean="0"/>
              <a:t> Mode Selection</a:t>
            </a:r>
            <a:endParaRPr lang="fa-IR" dirty="0"/>
          </a:p>
        </p:txBody>
      </p:sp>
    </p:spTree>
    <p:extLst>
      <p:ext uri="{BB962C8B-B14F-4D97-AF65-F5344CB8AC3E}">
        <p14:creationId xmlns:p14="http://schemas.microsoft.com/office/powerpoint/2010/main" val="1522108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3568" y="1219200"/>
            <a:ext cx="7632848" cy="841648"/>
          </a:xfrm>
        </p:spPr>
        <p:txBody>
          <a:bodyPr/>
          <a:lstStyle/>
          <a:p>
            <a:r>
              <a:rPr lang="en-US" dirty="0" smtClean="0"/>
              <a:t>Duty cycle in ECG application</a:t>
            </a:r>
          </a:p>
          <a:p>
            <a:pPr lvl="1"/>
            <a:r>
              <a:rPr lang="en-US" dirty="0" err="1" smtClean="0"/>
              <a:t>T</a:t>
            </a:r>
            <a:r>
              <a:rPr lang="en-US" baseline="-25000" dirty="0" err="1" smtClean="0"/>
              <a:t>process</a:t>
            </a:r>
            <a:r>
              <a:rPr lang="en-US" dirty="0" smtClean="0"/>
              <a:t> / (</a:t>
            </a:r>
            <a:r>
              <a:rPr lang="en-US" dirty="0" err="1" smtClean="0"/>
              <a:t>T</a:t>
            </a:r>
            <a:r>
              <a:rPr lang="en-US" baseline="-25000" dirty="0" err="1" smtClean="0"/>
              <a:t>process</a:t>
            </a:r>
            <a:r>
              <a:rPr lang="en-US" dirty="0" smtClean="0"/>
              <a:t> + </a:t>
            </a:r>
            <a:r>
              <a:rPr lang="en-US" dirty="0" err="1" smtClean="0"/>
              <a:t>T</a:t>
            </a:r>
            <a:r>
              <a:rPr lang="en-US" baseline="-25000" dirty="0" err="1" smtClean="0"/>
              <a:t>data</a:t>
            </a:r>
            <a:r>
              <a:rPr lang="en-US" baseline="-25000" dirty="0" smtClean="0"/>
              <a:t> collection</a:t>
            </a:r>
            <a:r>
              <a:rPr lang="en-US" dirty="0" smtClean="0"/>
              <a:t>)</a:t>
            </a:r>
            <a:endParaRPr lang="en-US" baseline="-25000" dirty="0" smtClean="0"/>
          </a:p>
          <a:p>
            <a:pPr lvl="1"/>
            <a:r>
              <a:rPr lang="en-US" dirty="0" smtClean="0"/>
              <a:t>HP mode </a:t>
            </a:r>
            <a:r>
              <a:rPr lang="en-US" dirty="0" smtClean="0">
                <a:sym typeface="Wingdings" panose="05000000000000000000" pitchFamily="2" charset="2"/>
              </a:rPr>
              <a:t> </a:t>
            </a:r>
            <a:r>
              <a:rPr lang="en-US" dirty="0" smtClean="0"/>
              <a:t>smaller(?) duty cycle</a:t>
            </a:r>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26</a:t>
            </a:fld>
            <a:endParaRPr lang="en-US" altLang="fa-IR"/>
          </a:p>
        </p:txBody>
      </p:sp>
      <p:sp>
        <p:nvSpPr>
          <p:cNvPr id="8" name="Title 1"/>
          <p:cNvSpPr>
            <a:spLocks noGrp="1"/>
          </p:cNvSpPr>
          <p:nvPr>
            <p:ph type="title"/>
          </p:nvPr>
        </p:nvSpPr>
        <p:spPr/>
        <p:txBody>
          <a:bodyPr/>
          <a:lstStyle/>
          <a:p>
            <a:r>
              <a:rPr lang="en-US" dirty="0" err="1" smtClean="0"/>
              <a:t>SRP</a:t>
            </a:r>
            <a:r>
              <a:rPr lang="en-US" dirty="0" smtClean="0"/>
              <a:t> Mode Selection</a:t>
            </a:r>
            <a:endParaRPr lang="fa-IR" dirty="0"/>
          </a:p>
        </p:txBody>
      </p:sp>
      <p:pic>
        <p:nvPicPr>
          <p:cNvPr id="9" name="Picture 8"/>
          <p:cNvPicPr>
            <a:picLocks noChangeAspect="1"/>
          </p:cNvPicPr>
          <p:nvPr/>
        </p:nvPicPr>
        <p:blipFill>
          <a:blip r:embed="rId2"/>
          <a:stretch>
            <a:fillRect/>
          </a:stretch>
        </p:blipFill>
        <p:spPr>
          <a:xfrm>
            <a:off x="1696340" y="2420888"/>
            <a:ext cx="5975331" cy="2847599"/>
          </a:xfrm>
          <a:prstGeom prst="rect">
            <a:avLst/>
          </a:prstGeom>
        </p:spPr>
      </p:pic>
    </p:spTree>
    <p:extLst>
      <p:ext uri="{BB962C8B-B14F-4D97-AF65-F5344CB8AC3E}">
        <p14:creationId xmlns:p14="http://schemas.microsoft.com/office/powerpoint/2010/main" val="325831698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219200"/>
            <a:ext cx="7780338" cy="697632"/>
          </a:xfrm>
        </p:spPr>
        <p:txBody>
          <a:bodyPr/>
          <a:lstStyle/>
          <a:p>
            <a:r>
              <a:rPr lang="en-US" dirty="0" smtClean="0"/>
              <a:t>EMG </a:t>
            </a:r>
            <a:r>
              <a:rPr lang="en-US" dirty="0"/>
              <a:t>application (</a:t>
            </a:r>
            <a:r>
              <a:rPr lang="en-US" dirty="0" err="1" smtClean="0"/>
              <a:t>ElectroMyoGram</a:t>
            </a:r>
            <a:r>
              <a:rPr lang="en-US" dirty="0" smtClean="0"/>
              <a:t>)</a:t>
            </a:r>
          </a:p>
          <a:p>
            <a:pPr lvl="1"/>
            <a:r>
              <a:rPr lang="en-US" dirty="0" smtClean="0"/>
              <a:t>Collects electrical </a:t>
            </a:r>
            <a:r>
              <a:rPr lang="en-US" dirty="0"/>
              <a:t>activity </a:t>
            </a:r>
            <a:r>
              <a:rPr lang="en-US" dirty="0" smtClean="0"/>
              <a:t>from muscles</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27</a:t>
            </a:fld>
            <a:endParaRPr lang="en-US" altLang="fa-IR"/>
          </a:p>
        </p:txBody>
      </p:sp>
      <p:sp>
        <p:nvSpPr>
          <p:cNvPr id="7" name="Content Placeholder 2"/>
          <p:cNvSpPr txBox="1">
            <a:spLocks/>
          </p:cNvSpPr>
          <p:nvPr/>
        </p:nvSpPr>
        <p:spPr bwMode="auto">
          <a:xfrm>
            <a:off x="1187624" y="2564905"/>
            <a:ext cx="6696744" cy="432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828" tIns="50914" rIns="101828" bIns="50914" numCol="1" anchor="t" anchorCtr="0" compatLnSpc="1">
            <a:prstTxWarp prst="textNoShape">
              <a:avLst/>
            </a:prstTxWarp>
          </a:bodyPr>
          <a:lstStyle>
            <a:lvl1pPr marL="342900" indent="-342900" algn="l" rtl="0" eaLnBrk="0" fontAlgn="base" hangingPunct="0">
              <a:spcBef>
                <a:spcPct val="20000"/>
              </a:spcBef>
              <a:spcAft>
                <a:spcPct val="0"/>
              </a:spcAft>
              <a:buChar char="•"/>
              <a:defRPr sz="2200" b="1">
                <a:solidFill>
                  <a:srgbClr val="FF5050"/>
                </a:solidFill>
                <a:latin typeface="+mn-lt"/>
                <a:ea typeface="+mn-ea"/>
                <a:cs typeface="+mn-cs"/>
              </a:defRPr>
            </a:lvl1pPr>
            <a:lvl2pPr marL="741363" indent="-284163" algn="l" rtl="0" eaLnBrk="0" fontAlgn="base" hangingPunct="0">
              <a:spcBef>
                <a:spcPct val="20000"/>
              </a:spcBef>
              <a:spcAft>
                <a:spcPct val="0"/>
              </a:spcAft>
              <a:buFont typeface="Wingdings" panose="05000000000000000000" pitchFamily="2" charset="2"/>
              <a:buChar char="Ø"/>
              <a:defRPr sz="2200">
                <a:solidFill>
                  <a:srgbClr val="0000FF"/>
                </a:solidFill>
                <a:latin typeface="+mn-lt"/>
                <a:cs typeface="+mn-cs"/>
              </a:defRPr>
            </a:lvl2pPr>
            <a:lvl3pPr marL="11430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cs typeface="+mn-cs"/>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cs typeface="+mn-cs"/>
              </a:defRPr>
            </a:lvl4pPr>
            <a:lvl5pPr marL="2057400" indent="-231775" algn="l" rtl="0" eaLnBrk="0" fontAlgn="base" hangingPunct="0">
              <a:spcBef>
                <a:spcPct val="20000"/>
              </a:spcBef>
              <a:spcAft>
                <a:spcPct val="0"/>
              </a:spcAft>
              <a:buFont typeface="Arial" panose="020B0604020202020204" pitchFamily="34" charset="0"/>
              <a:buChar char="−"/>
              <a:defRPr sz="1200">
                <a:solidFill>
                  <a:schemeClr val="tx1"/>
                </a:solidFill>
                <a:latin typeface="+mn-lt"/>
                <a:cs typeface="+mn-cs"/>
              </a:defRPr>
            </a:lvl5pPr>
            <a:lvl6pPr marL="2514600" indent="-231775" algn="l" rtl="0" fontAlgn="base">
              <a:spcBef>
                <a:spcPct val="20000"/>
              </a:spcBef>
              <a:spcAft>
                <a:spcPct val="0"/>
              </a:spcAft>
              <a:buFont typeface="Arial" charset="0"/>
              <a:buChar char="−"/>
              <a:defRPr sz="1200">
                <a:solidFill>
                  <a:schemeClr val="tx1"/>
                </a:solidFill>
                <a:latin typeface="+mn-lt"/>
                <a:cs typeface="+mn-cs"/>
              </a:defRPr>
            </a:lvl6pPr>
            <a:lvl7pPr marL="2971800" indent="-231775" algn="l" rtl="0" fontAlgn="base">
              <a:spcBef>
                <a:spcPct val="20000"/>
              </a:spcBef>
              <a:spcAft>
                <a:spcPct val="0"/>
              </a:spcAft>
              <a:buFont typeface="Arial" charset="0"/>
              <a:buChar char="−"/>
              <a:defRPr sz="1200">
                <a:solidFill>
                  <a:schemeClr val="tx1"/>
                </a:solidFill>
                <a:latin typeface="+mn-lt"/>
                <a:cs typeface="+mn-cs"/>
              </a:defRPr>
            </a:lvl7pPr>
            <a:lvl8pPr marL="3429000" indent="-231775" algn="l" rtl="0" fontAlgn="base">
              <a:spcBef>
                <a:spcPct val="20000"/>
              </a:spcBef>
              <a:spcAft>
                <a:spcPct val="0"/>
              </a:spcAft>
              <a:buFont typeface="Arial" charset="0"/>
              <a:buChar char="−"/>
              <a:defRPr sz="1200">
                <a:solidFill>
                  <a:schemeClr val="tx1"/>
                </a:solidFill>
                <a:latin typeface="+mn-lt"/>
                <a:cs typeface="+mn-cs"/>
              </a:defRPr>
            </a:lvl8pPr>
            <a:lvl9pPr marL="3886200" indent="-231775" algn="l" rtl="0" fontAlgn="base">
              <a:spcBef>
                <a:spcPct val="20000"/>
              </a:spcBef>
              <a:spcAft>
                <a:spcPct val="0"/>
              </a:spcAft>
              <a:buFont typeface="Arial" charset="0"/>
              <a:buChar char="−"/>
              <a:defRPr sz="1200">
                <a:solidFill>
                  <a:schemeClr val="tx1"/>
                </a:solidFill>
                <a:latin typeface="+mn-lt"/>
                <a:cs typeface="+mn-cs"/>
              </a:defRPr>
            </a:lvl9pPr>
          </a:lstStyle>
          <a:p>
            <a:pPr marL="0" indent="0">
              <a:buNone/>
            </a:pPr>
            <a:r>
              <a:rPr lang="en-US" b="0" dirty="0">
                <a:solidFill>
                  <a:srgbClr val="800000"/>
                </a:solidFill>
              </a:rPr>
              <a:t>Execution </a:t>
            </a:r>
            <a:r>
              <a:rPr lang="en-US" b="0" dirty="0" smtClean="0">
                <a:solidFill>
                  <a:srgbClr val="800000"/>
                </a:solidFill>
              </a:rPr>
              <a:t>cycles </a:t>
            </a:r>
            <a:r>
              <a:rPr lang="en-US" b="0" dirty="0">
                <a:solidFill>
                  <a:srgbClr val="800000"/>
                </a:solidFill>
              </a:rPr>
              <a:t>of </a:t>
            </a:r>
            <a:r>
              <a:rPr lang="en-US" b="0" dirty="0" smtClean="0">
                <a:solidFill>
                  <a:srgbClr val="800000"/>
                </a:solidFill>
              </a:rPr>
              <a:t>each loop mapped to CGRA (threshold: 1.7)</a:t>
            </a:r>
            <a:endParaRPr lang="fa-IR" kern="0" dirty="0">
              <a:solidFill>
                <a:srgbClr val="800000"/>
              </a:solidFill>
            </a:endParaRPr>
          </a:p>
        </p:txBody>
      </p:sp>
      <p:sp>
        <p:nvSpPr>
          <p:cNvPr id="8" name="Title 1"/>
          <p:cNvSpPr>
            <a:spLocks noGrp="1"/>
          </p:cNvSpPr>
          <p:nvPr>
            <p:ph type="title"/>
          </p:nvPr>
        </p:nvSpPr>
        <p:spPr/>
        <p:txBody>
          <a:bodyPr/>
          <a:lstStyle/>
          <a:p>
            <a:r>
              <a:rPr lang="en-US" dirty="0" err="1" smtClean="0"/>
              <a:t>SRP</a:t>
            </a:r>
            <a:r>
              <a:rPr lang="en-US" dirty="0" smtClean="0"/>
              <a:t> Mode Selection</a:t>
            </a:r>
            <a:endParaRPr lang="fa-IR" dirty="0"/>
          </a:p>
        </p:txBody>
      </p:sp>
      <p:pic>
        <p:nvPicPr>
          <p:cNvPr id="2" name="Picture 1"/>
          <p:cNvPicPr>
            <a:picLocks noChangeAspect="1"/>
          </p:cNvPicPr>
          <p:nvPr/>
        </p:nvPicPr>
        <p:blipFill>
          <a:blip r:embed="rId2"/>
          <a:stretch>
            <a:fillRect/>
          </a:stretch>
        </p:blipFill>
        <p:spPr>
          <a:xfrm>
            <a:off x="1031894" y="3356992"/>
            <a:ext cx="7068498" cy="2874051"/>
          </a:xfrm>
          <a:prstGeom prst="rect">
            <a:avLst/>
          </a:prstGeom>
        </p:spPr>
      </p:pic>
    </p:spTree>
    <p:extLst>
      <p:ext uri="{BB962C8B-B14F-4D97-AF65-F5344CB8AC3E}">
        <p14:creationId xmlns:p14="http://schemas.microsoft.com/office/powerpoint/2010/main" val="3368498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219200"/>
            <a:ext cx="7780338" cy="697632"/>
          </a:xfrm>
        </p:spPr>
        <p:txBody>
          <a:bodyPr/>
          <a:lstStyle/>
          <a:p>
            <a:r>
              <a:rPr lang="en-US" dirty="0" smtClean="0"/>
              <a:t>EMG application</a:t>
            </a:r>
          </a:p>
          <a:p>
            <a:pPr lvl="1"/>
            <a:r>
              <a:rPr lang="en-US" dirty="0" smtClean="0"/>
              <a:t>Dynamic mode selection:</a:t>
            </a:r>
          </a:p>
          <a:p>
            <a:pPr lvl="2"/>
            <a:r>
              <a:rPr lang="en-US" dirty="0" smtClean="0"/>
              <a:t>Combination of modes </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28</a:t>
            </a:fld>
            <a:endParaRPr lang="en-US" altLang="fa-IR"/>
          </a:p>
        </p:txBody>
      </p:sp>
      <p:sp>
        <p:nvSpPr>
          <p:cNvPr id="8" name="Title 1"/>
          <p:cNvSpPr>
            <a:spLocks noGrp="1"/>
          </p:cNvSpPr>
          <p:nvPr>
            <p:ph type="title"/>
          </p:nvPr>
        </p:nvSpPr>
        <p:spPr/>
        <p:txBody>
          <a:bodyPr/>
          <a:lstStyle/>
          <a:p>
            <a:r>
              <a:rPr lang="en-US" dirty="0" err="1" smtClean="0"/>
              <a:t>SRP</a:t>
            </a:r>
            <a:r>
              <a:rPr lang="en-US" dirty="0" smtClean="0"/>
              <a:t> Mode Selection</a:t>
            </a:r>
            <a:endParaRPr lang="fa-IR" dirty="0"/>
          </a:p>
        </p:txBody>
      </p:sp>
      <p:pic>
        <p:nvPicPr>
          <p:cNvPr id="9" name="Picture 8"/>
          <p:cNvPicPr>
            <a:picLocks noChangeAspect="1"/>
          </p:cNvPicPr>
          <p:nvPr/>
        </p:nvPicPr>
        <p:blipFill>
          <a:blip r:embed="rId2"/>
          <a:stretch>
            <a:fillRect/>
          </a:stretch>
        </p:blipFill>
        <p:spPr>
          <a:xfrm>
            <a:off x="484632" y="2733585"/>
            <a:ext cx="8280921" cy="1021183"/>
          </a:xfrm>
          <a:prstGeom prst="rect">
            <a:avLst/>
          </a:prstGeom>
        </p:spPr>
      </p:pic>
      <p:pic>
        <p:nvPicPr>
          <p:cNvPr id="5" name="Picture 4"/>
          <p:cNvPicPr>
            <a:picLocks noChangeAspect="1"/>
          </p:cNvPicPr>
          <p:nvPr/>
        </p:nvPicPr>
        <p:blipFill>
          <a:blip r:embed="rId3"/>
          <a:stretch>
            <a:fillRect/>
          </a:stretch>
        </p:blipFill>
        <p:spPr>
          <a:xfrm>
            <a:off x="380255" y="3758184"/>
            <a:ext cx="8440217" cy="288032"/>
          </a:xfrm>
          <a:prstGeom prst="rect">
            <a:avLst/>
          </a:prstGeom>
        </p:spPr>
      </p:pic>
    </p:spTree>
    <p:extLst>
      <p:ext uri="{BB962C8B-B14F-4D97-AF65-F5344CB8AC3E}">
        <p14:creationId xmlns:p14="http://schemas.microsoft.com/office/powerpoint/2010/main" val="2600304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wipe(down)">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up)">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Unified Memory Architecture</a:t>
            </a:r>
            <a:endParaRPr lang="fa-IR" dirty="0"/>
          </a:p>
        </p:txBody>
      </p:sp>
      <p:sp>
        <p:nvSpPr>
          <p:cNvPr id="3" name="Content Placeholder 2"/>
          <p:cNvSpPr>
            <a:spLocks noGrp="1"/>
          </p:cNvSpPr>
          <p:nvPr>
            <p:ph idx="1"/>
          </p:nvPr>
        </p:nvSpPr>
        <p:spPr>
          <a:xfrm>
            <a:off x="611560" y="1075184"/>
            <a:ext cx="7414592" cy="2929880"/>
          </a:xfrm>
        </p:spPr>
        <p:txBody>
          <a:bodyPr/>
          <a:lstStyle/>
          <a:p>
            <a:r>
              <a:rPr lang="en-US" dirty="0" smtClean="0"/>
              <a:t>Reconfigurable memory</a:t>
            </a:r>
          </a:p>
          <a:p>
            <a:pPr lvl="1"/>
            <a:r>
              <a:rPr lang="en-US" dirty="0" smtClean="0"/>
              <a:t>Some applications need more data (instruction) memory than others</a:t>
            </a:r>
          </a:p>
          <a:p>
            <a:pPr lvl="2"/>
            <a:r>
              <a:rPr lang="en-US" dirty="0" smtClean="0"/>
              <a:t>A 3-channel </a:t>
            </a:r>
            <a:r>
              <a:rPr lang="en-US" dirty="0"/>
              <a:t>ECG application </a:t>
            </a:r>
            <a:r>
              <a:rPr lang="en-US" dirty="0" smtClean="0"/>
              <a:t>needs 3</a:t>
            </a:r>
            <a:r>
              <a:rPr lang="en-US" dirty="0"/>
              <a:t>× bigger data buffer than 1-channel ECG</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29</a:t>
            </a:fld>
            <a:endParaRPr lang="en-US" altLang="fa-IR"/>
          </a:p>
        </p:txBody>
      </p:sp>
      <p:pic>
        <p:nvPicPr>
          <p:cNvPr id="6" name="Picture 5"/>
          <p:cNvPicPr>
            <a:picLocks noChangeAspect="1"/>
          </p:cNvPicPr>
          <p:nvPr/>
        </p:nvPicPr>
        <p:blipFill>
          <a:blip r:embed="rId3"/>
          <a:stretch>
            <a:fillRect/>
          </a:stretch>
        </p:blipFill>
        <p:spPr>
          <a:xfrm>
            <a:off x="1187624" y="2871192"/>
            <a:ext cx="6349475" cy="3516908"/>
          </a:xfrm>
          <a:prstGeom prst="rect">
            <a:avLst/>
          </a:prstGeom>
        </p:spPr>
      </p:pic>
      <p:cxnSp>
        <p:nvCxnSpPr>
          <p:cNvPr id="8" name="Straight Arrow Connector 7"/>
          <p:cNvCxnSpPr/>
          <p:nvPr/>
        </p:nvCxnSpPr>
        <p:spPr bwMode="auto">
          <a:xfrm flipH="1">
            <a:off x="2987824" y="3356992"/>
            <a:ext cx="360040" cy="0"/>
          </a:xfrm>
          <a:prstGeom prst="straightConnector1">
            <a:avLst/>
          </a:prstGeom>
          <a:solidFill>
            <a:schemeClr val="bg1"/>
          </a:solidFill>
          <a:ln w="19050" cap="flat" cmpd="sng" algn="ctr">
            <a:solidFill>
              <a:schemeClr val="tx1"/>
            </a:solidFill>
            <a:prstDash val="solid"/>
            <a:round/>
            <a:headEnd type="none" w="med" len="med"/>
            <a:tailEnd type="triangle"/>
          </a:ln>
          <a:effectLst/>
        </p:spPr>
      </p:cxnSp>
      <p:sp>
        <p:nvSpPr>
          <p:cNvPr id="10" name="Rectangle 9"/>
          <p:cNvSpPr/>
          <p:nvPr/>
        </p:nvSpPr>
        <p:spPr bwMode="auto">
          <a:xfrm>
            <a:off x="4067944" y="4590288"/>
            <a:ext cx="105378" cy="27887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sp>
        <p:nvSpPr>
          <p:cNvPr id="11" name="Rectangle 10"/>
          <p:cNvSpPr/>
          <p:nvPr/>
        </p:nvSpPr>
        <p:spPr bwMode="auto">
          <a:xfrm>
            <a:off x="4067944" y="4293096"/>
            <a:ext cx="105378" cy="27887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cxnSp>
        <p:nvCxnSpPr>
          <p:cNvPr id="12" name="Straight Arrow Connector 11"/>
          <p:cNvCxnSpPr/>
          <p:nvPr/>
        </p:nvCxnSpPr>
        <p:spPr bwMode="auto">
          <a:xfrm flipH="1">
            <a:off x="2987824" y="5824728"/>
            <a:ext cx="360040" cy="0"/>
          </a:xfrm>
          <a:prstGeom prst="straightConnector1">
            <a:avLst/>
          </a:prstGeom>
          <a:solidFill>
            <a:schemeClr val="bg1"/>
          </a:solidFill>
          <a:ln w="19050"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4442512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CGRA - Introduction</a:t>
            </a:r>
            <a:endParaRPr lang="fa-IR" dirty="0"/>
          </a:p>
        </p:txBody>
      </p:sp>
      <p:sp>
        <p:nvSpPr>
          <p:cNvPr id="3" name="Content Placeholder 2"/>
          <p:cNvSpPr>
            <a:spLocks noGrp="1"/>
          </p:cNvSpPr>
          <p:nvPr>
            <p:ph idx="1"/>
          </p:nvPr>
        </p:nvSpPr>
        <p:spPr>
          <a:xfrm>
            <a:off x="323528" y="1013048"/>
            <a:ext cx="3600400" cy="3856112"/>
          </a:xfrm>
        </p:spPr>
        <p:txBody>
          <a:bodyPr/>
          <a:lstStyle/>
          <a:p>
            <a:r>
              <a:rPr lang="en-US" dirty="0" smtClean="0"/>
              <a:t>Closer look</a:t>
            </a:r>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solidFill>
                  <a:srgbClr val="000000"/>
                </a:solidFill>
              </a:rPr>
              <a:pPr>
                <a:defRPr/>
              </a:pPr>
              <a:t>3</a:t>
            </a:fld>
            <a:endParaRPr lang="en-US" altLang="fa-IR">
              <a:solidFill>
                <a:srgbClr val="000000"/>
              </a:solidFill>
            </a:endParaRPr>
          </a:p>
        </p:txBody>
      </p:sp>
      <p:pic>
        <p:nvPicPr>
          <p:cNvPr id="6" name="Picture 5"/>
          <p:cNvPicPr>
            <a:picLocks noChangeAspect="1"/>
          </p:cNvPicPr>
          <p:nvPr/>
        </p:nvPicPr>
        <p:blipFill>
          <a:blip r:embed="rId2"/>
          <a:stretch>
            <a:fillRect/>
          </a:stretch>
        </p:blipFill>
        <p:spPr>
          <a:xfrm>
            <a:off x="623144" y="1628800"/>
            <a:ext cx="7981304" cy="4176464"/>
          </a:xfrm>
          <a:prstGeom prst="rect">
            <a:avLst/>
          </a:prstGeom>
        </p:spPr>
      </p:pic>
      <p:sp>
        <p:nvSpPr>
          <p:cNvPr id="7" name="TextBox 6"/>
          <p:cNvSpPr txBox="1"/>
          <p:nvPr/>
        </p:nvSpPr>
        <p:spPr>
          <a:xfrm>
            <a:off x="6544099" y="5949280"/>
            <a:ext cx="2420389" cy="415498"/>
          </a:xfrm>
          <a:prstGeom prst="rect">
            <a:avLst/>
          </a:prstGeom>
          <a:noFill/>
        </p:spPr>
        <p:txBody>
          <a:bodyPr wrap="square" rtlCol="1">
            <a:spAutoFit/>
          </a:bodyPr>
          <a:lstStyle/>
          <a:p>
            <a:r>
              <a:rPr lang="en-US" dirty="0" smtClean="0">
                <a:solidFill>
                  <a:srgbClr val="000000"/>
                </a:solidFill>
              </a:rPr>
              <a:t>[</a:t>
            </a:r>
            <a:r>
              <a:rPr lang="en-US" dirty="0" err="1" smtClean="0">
                <a:solidFill>
                  <a:srgbClr val="000000"/>
                </a:solidFill>
              </a:rPr>
              <a:t>Karunaratne17</a:t>
            </a:r>
            <a:r>
              <a:rPr lang="en-US" dirty="0" smtClean="0">
                <a:solidFill>
                  <a:srgbClr val="000000"/>
                </a:solidFill>
              </a:rPr>
              <a:t>]</a:t>
            </a:r>
            <a:endParaRPr lang="en-US" dirty="0">
              <a:solidFill>
                <a:srgbClr val="000000"/>
              </a:solidFill>
            </a:endParaRPr>
          </a:p>
        </p:txBody>
      </p:sp>
    </p:spTree>
    <p:extLst>
      <p:ext uri="{BB962C8B-B14F-4D97-AF65-F5344CB8AC3E}">
        <p14:creationId xmlns:p14="http://schemas.microsoft.com/office/powerpoint/2010/main" val="116315681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p:txBody>
          <a:bodyPr/>
          <a:lstStyle/>
          <a:p>
            <a:r>
              <a:rPr lang="en-US" dirty="0" err="1" smtClean="0"/>
              <a:t>HyCUBE</a:t>
            </a:r>
            <a:endParaRPr lang="fa-IR" dirty="0"/>
          </a:p>
        </p:txBody>
      </p:sp>
      <p:sp>
        <p:nvSpPr>
          <p:cNvPr id="3" name="Subtitle 2"/>
          <p:cNvSpPr>
            <a:spLocks noGrp="1"/>
          </p:cNvSpPr>
          <p:nvPr>
            <p:ph type="subTitle" sz="quarter" idx="1"/>
          </p:nvPr>
        </p:nvSpPr>
        <p:spPr/>
        <p:txBody>
          <a:bodyPr/>
          <a:lstStyle/>
          <a:p>
            <a:endParaRPr lang="fa-IR"/>
          </a:p>
        </p:txBody>
      </p:sp>
    </p:spTree>
    <p:extLst>
      <p:ext uri="{BB962C8B-B14F-4D97-AF65-F5344CB8AC3E}">
        <p14:creationId xmlns:p14="http://schemas.microsoft.com/office/powerpoint/2010/main" val="179669930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HyCUBE</a:t>
            </a:r>
            <a:endParaRPr lang="fa-IR" dirty="0"/>
          </a:p>
        </p:txBody>
      </p:sp>
      <p:sp>
        <p:nvSpPr>
          <p:cNvPr id="3" name="Content Placeholder 2"/>
          <p:cNvSpPr>
            <a:spLocks noGrp="1"/>
          </p:cNvSpPr>
          <p:nvPr>
            <p:ph idx="1"/>
          </p:nvPr>
        </p:nvSpPr>
        <p:spPr/>
        <p:txBody>
          <a:bodyPr/>
          <a:lstStyle/>
          <a:p>
            <a:r>
              <a:rPr lang="en-US" dirty="0" smtClean="0"/>
              <a:t>CGRA with configurable interconnect architecture</a:t>
            </a:r>
          </a:p>
          <a:p>
            <a:pPr lvl="1"/>
            <a:r>
              <a:rPr lang="en-US" dirty="0">
                <a:sym typeface="Wingdings" panose="05000000000000000000" pitchFamily="2" charset="2"/>
              </a:rPr>
              <a:t> </a:t>
            </a:r>
            <a:r>
              <a:rPr lang="en-US" dirty="0" smtClean="0">
                <a:sym typeface="Wingdings" panose="05000000000000000000" pitchFamily="2" charset="2"/>
              </a:rPr>
              <a:t>Single-cycle </a:t>
            </a:r>
            <a:r>
              <a:rPr lang="en-US" dirty="0">
                <a:sym typeface="Wingdings" panose="05000000000000000000" pitchFamily="2" charset="2"/>
              </a:rPr>
              <a:t>communications </a:t>
            </a:r>
            <a:r>
              <a:rPr lang="en-US" dirty="0" smtClean="0">
                <a:sym typeface="Wingdings" panose="05000000000000000000" pitchFamily="2" charset="2"/>
              </a:rPr>
              <a:t>between distant </a:t>
            </a:r>
            <a:r>
              <a:rPr lang="en-US" dirty="0" err="1" smtClean="0">
                <a:sym typeface="Wingdings" panose="05000000000000000000" pitchFamily="2" charset="2"/>
              </a:rPr>
              <a:t>FUs</a:t>
            </a:r>
            <a:endParaRPr lang="en-US" dirty="0" smtClean="0">
              <a:sym typeface="Wingdings" panose="05000000000000000000" pitchFamily="2" charset="2"/>
            </a:endParaRPr>
          </a:p>
          <a:p>
            <a:pPr lvl="2"/>
            <a:r>
              <a:rPr lang="en-US" sz="2000" b="0" dirty="0" smtClean="0">
                <a:solidFill>
                  <a:schemeClr val="tx1"/>
                </a:solidFill>
              </a:rPr>
              <a:t>Most </a:t>
            </a:r>
            <a:r>
              <a:rPr lang="en-US" sz="2000" b="0" dirty="0" err="1" smtClean="0">
                <a:solidFill>
                  <a:schemeClr val="tx1"/>
                </a:solidFill>
              </a:rPr>
              <a:t>CGRAs</a:t>
            </a:r>
            <a:r>
              <a:rPr lang="en-US" sz="2000" b="0" dirty="0" smtClean="0">
                <a:solidFill>
                  <a:schemeClr val="tx1"/>
                </a:solidFill>
              </a:rPr>
              <a:t>: </a:t>
            </a:r>
            <a:r>
              <a:rPr lang="en-US" sz="2000" b="0" dirty="0">
                <a:solidFill>
                  <a:schemeClr val="tx1"/>
                </a:solidFill>
              </a:rPr>
              <a:t>static links </a:t>
            </a:r>
            <a:r>
              <a:rPr lang="en-US" sz="2000" b="0" dirty="0" smtClean="0">
                <a:solidFill>
                  <a:schemeClr val="tx1"/>
                </a:solidFill>
              </a:rPr>
              <a:t>connecting neighbor to neighbor</a:t>
            </a:r>
          </a:p>
          <a:p>
            <a:pPr lvl="2"/>
            <a:r>
              <a:rPr lang="en-US" dirty="0" smtClean="0">
                <a:sym typeface="Wingdings" panose="05000000000000000000" pitchFamily="2" charset="2"/>
              </a:rPr>
              <a:t> </a:t>
            </a:r>
            <a:r>
              <a:rPr lang="en-US" dirty="0" smtClean="0"/>
              <a:t>Distant </a:t>
            </a:r>
            <a:r>
              <a:rPr lang="en-US" dirty="0" err="1" smtClean="0"/>
              <a:t>FUs</a:t>
            </a:r>
            <a:r>
              <a:rPr lang="en-US" dirty="0" smtClean="0"/>
              <a:t>: routed through intermediate </a:t>
            </a:r>
            <a:r>
              <a:rPr lang="en-US" dirty="0" err="1" smtClean="0"/>
              <a:t>FUs</a:t>
            </a:r>
            <a:endParaRPr lang="en-US" dirty="0" smtClean="0"/>
          </a:p>
          <a:p>
            <a:pPr lvl="2"/>
            <a:r>
              <a:rPr lang="en-US" sz="2000" b="0" dirty="0" smtClean="0">
                <a:solidFill>
                  <a:schemeClr val="tx1"/>
                </a:solidFill>
                <a:sym typeface="Wingdings" panose="05000000000000000000" pitchFamily="2" charset="2"/>
              </a:rPr>
              <a:t> Costs: Multiple cycles + Occupied </a:t>
            </a:r>
            <a:r>
              <a:rPr lang="en-US" sz="2000" b="0" dirty="0" err="1" smtClean="0">
                <a:solidFill>
                  <a:schemeClr val="tx1"/>
                </a:solidFill>
                <a:sym typeface="Wingdings" panose="05000000000000000000" pitchFamily="2" charset="2"/>
              </a:rPr>
              <a:t>FUs</a:t>
            </a:r>
            <a:endParaRPr lang="en-US" sz="2000" b="0" dirty="0" smtClean="0">
              <a:solidFill>
                <a:schemeClr val="tx1"/>
              </a:solidFill>
              <a:sym typeface="Wingdings" panose="05000000000000000000" pitchFamily="2" charset="2"/>
            </a:endParaRPr>
          </a:p>
          <a:p>
            <a:pPr lvl="2"/>
            <a:endParaRPr lang="en-US" dirty="0">
              <a:sym typeface="Wingdings" panose="05000000000000000000" pitchFamily="2" charset="2"/>
            </a:endParaRPr>
          </a:p>
          <a:p>
            <a:pPr lvl="1"/>
            <a:r>
              <a:rPr lang="en-US" dirty="0"/>
              <a:t>Previous </a:t>
            </a:r>
            <a:r>
              <a:rPr lang="en-US" dirty="0" smtClean="0"/>
              <a:t>analysis (</a:t>
            </a:r>
            <a:r>
              <a:rPr lang="en-US" dirty="0" err="1" smtClean="0"/>
              <a:t>ADRES</a:t>
            </a:r>
            <a:r>
              <a:rPr lang="en-US" dirty="0" smtClean="0"/>
              <a:t>):</a:t>
            </a:r>
          </a:p>
          <a:p>
            <a:pPr lvl="2"/>
            <a:r>
              <a:rPr lang="en-US" dirty="0" smtClean="0"/>
              <a:t>Optimal energy-efficiency can be </a:t>
            </a:r>
            <a:r>
              <a:rPr lang="en-US" dirty="0"/>
              <a:t>achieved </a:t>
            </a:r>
            <a:r>
              <a:rPr lang="en-US" dirty="0" smtClean="0"/>
              <a:t>through addition </a:t>
            </a:r>
            <a:r>
              <a:rPr lang="en-US" dirty="0"/>
              <a:t>of </a:t>
            </a:r>
            <a:r>
              <a:rPr lang="en-US" dirty="0">
                <a:solidFill>
                  <a:srgbClr val="FF0000"/>
                </a:solidFill>
              </a:rPr>
              <a:t>more interconnects</a:t>
            </a:r>
            <a:endParaRPr lang="fa-IR" sz="2000" b="0" dirty="0">
              <a:solidFill>
                <a:srgbClr val="FF0000"/>
              </a:solidFill>
            </a:endParaRPr>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31</a:t>
            </a:fld>
            <a:endParaRPr lang="en-US" altLang="fa-IR"/>
          </a:p>
        </p:txBody>
      </p:sp>
    </p:spTree>
    <p:extLst>
      <p:ext uri="{BB962C8B-B14F-4D97-AF65-F5344CB8AC3E}">
        <p14:creationId xmlns:p14="http://schemas.microsoft.com/office/powerpoint/2010/main" val="410292755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Conventional CGRA</a:t>
            </a:r>
            <a:endParaRPr lang="fa-IR" dirty="0"/>
          </a:p>
        </p:txBody>
      </p:sp>
      <p:sp>
        <p:nvSpPr>
          <p:cNvPr id="3" name="Content Placeholder 2"/>
          <p:cNvSpPr>
            <a:spLocks noGrp="1"/>
          </p:cNvSpPr>
          <p:nvPr>
            <p:ph idx="1"/>
          </p:nvPr>
        </p:nvSpPr>
        <p:spPr>
          <a:xfrm>
            <a:off x="323528" y="1196752"/>
            <a:ext cx="3768642" cy="4648200"/>
          </a:xfrm>
        </p:spPr>
        <p:txBody>
          <a:bodyPr/>
          <a:lstStyle/>
          <a:p>
            <a:r>
              <a:rPr lang="en-US" dirty="0" smtClean="0"/>
              <a:t>Neighbor-to-neighbor:</a:t>
            </a:r>
          </a:p>
          <a:p>
            <a:pPr lvl="1"/>
            <a:r>
              <a:rPr lang="en-US" sz="2000" dirty="0">
                <a:sym typeface="Wingdings" pitchFamily="2" charset="2"/>
              </a:rPr>
              <a:t>If neighboring PEs are not available, dependent operations are mapped farther </a:t>
            </a:r>
            <a:r>
              <a:rPr lang="en-US" sz="2000" dirty="0" smtClean="0">
                <a:sym typeface="Wingdings" pitchFamily="2" charset="2"/>
              </a:rPr>
              <a:t>apart:</a:t>
            </a:r>
          </a:p>
          <a:p>
            <a:pPr lvl="2"/>
            <a:r>
              <a:rPr lang="en-US" dirty="0" smtClean="0">
                <a:sym typeface="Wingdings" pitchFamily="2" charset="2"/>
              </a:rPr>
              <a:t>Must traverse farther</a:t>
            </a:r>
          </a:p>
          <a:p>
            <a:pPr lvl="2"/>
            <a:r>
              <a:rPr lang="en-US" dirty="0" smtClean="0">
                <a:sym typeface="Wingdings" pitchFamily="2" charset="2"/>
              </a:rPr>
              <a:t> More cycles</a:t>
            </a:r>
          </a:p>
          <a:p>
            <a:r>
              <a:rPr lang="en-US" dirty="0" smtClean="0">
                <a:sym typeface="Wingdings" pitchFamily="2" charset="2"/>
              </a:rPr>
              <a:t> </a:t>
            </a:r>
            <a:r>
              <a:rPr lang="en-US" dirty="0" err="1" smtClean="0">
                <a:sym typeface="Wingdings" panose="05000000000000000000" pitchFamily="2" charset="2"/>
              </a:rPr>
              <a:t>HyCUBE</a:t>
            </a:r>
            <a:r>
              <a:rPr lang="en-US" dirty="0" smtClean="0">
                <a:sym typeface="Wingdings" panose="05000000000000000000" pitchFamily="2" charset="2"/>
              </a:rPr>
              <a:t>:</a:t>
            </a:r>
          </a:p>
          <a:p>
            <a:pPr lvl="1"/>
            <a:r>
              <a:rPr lang="en-SG" dirty="0" smtClean="0"/>
              <a:t>communicates </a:t>
            </a:r>
            <a:r>
              <a:rPr lang="en-SG" dirty="0"/>
              <a:t>with distant PEs in a single cycle</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32</a:t>
            </a:fld>
            <a:endParaRPr lang="en-US" altLang="fa-IR"/>
          </a:p>
        </p:txBody>
      </p:sp>
      <p:sp>
        <p:nvSpPr>
          <p:cNvPr id="39" name="Oval 38">
            <a:extLst>
              <a:ext uri="{FF2B5EF4-FFF2-40B4-BE49-F238E27FC236}">
                <a16:creationId xmlns:a16="http://schemas.microsoft.com/office/drawing/2014/main" xmlns="" id="{0C07549D-5B6B-4AA1-8658-35B820076551}"/>
              </a:ext>
            </a:extLst>
          </p:cNvPr>
          <p:cNvSpPr/>
          <p:nvPr/>
        </p:nvSpPr>
        <p:spPr>
          <a:xfrm>
            <a:off x="6152273" y="1612800"/>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3200" b="0" i="0" u="none" strike="noStrike" kern="0" cap="none" spc="0" normalizeH="0" baseline="0" noProof="0" dirty="0" smtClean="0">
                <a:ln>
                  <a:noFill/>
                </a:ln>
                <a:solidFill>
                  <a:prstClr val="white"/>
                </a:solidFill>
                <a:effectLst/>
                <a:uLnTx/>
                <a:uFillTx/>
                <a:latin typeface="Calibri" panose="020F0502020204030204"/>
                <a:ea typeface="+mn-ea"/>
                <a:cs typeface="+mn-cs"/>
              </a:rPr>
              <a:t>+</a:t>
            </a:r>
          </a:p>
        </p:txBody>
      </p:sp>
      <p:sp>
        <p:nvSpPr>
          <p:cNvPr id="40" name="Oval 39">
            <a:extLst>
              <a:ext uri="{FF2B5EF4-FFF2-40B4-BE49-F238E27FC236}">
                <a16:creationId xmlns:a16="http://schemas.microsoft.com/office/drawing/2014/main" xmlns="" id="{BD205720-82CC-4FEF-A6EF-4F77BFD797ED}"/>
              </a:ext>
            </a:extLst>
          </p:cNvPr>
          <p:cNvSpPr/>
          <p:nvPr/>
        </p:nvSpPr>
        <p:spPr>
          <a:xfrm>
            <a:off x="5658416" y="2687861"/>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X</a:t>
            </a:r>
          </a:p>
        </p:txBody>
      </p:sp>
      <p:sp>
        <p:nvSpPr>
          <p:cNvPr id="41" name="Oval 40">
            <a:extLst>
              <a:ext uri="{FF2B5EF4-FFF2-40B4-BE49-F238E27FC236}">
                <a16:creationId xmlns:a16="http://schemas.microsoft.com/office/drawing/2014/main" xmlns="" id="{41447A7B-5FD2-4FA1-AF91-1971888010EC}"/>
              </a:ext>
            </a:extLst>
          </p:cNvPr>
          <p:cNvSpPr/>
          <p:nvPr/>
        </p:nvSpPr>
        <p:spPr>
          <a:xfrm>
            <a:off x="6726707" y="2693807"/>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3200" b="0" i="0" u="none" strike="noStrike" kern="0" cap="none" spc="0" normalizeH="0" baseline="0" noProof="0" dirty="0" smtClean="0">
                <a:ln>
                  <a:noFill/>
                </a:ln>
                <a:solidFill>
                  <a:prstClr val="white"/>
                </a:solidFill>
                <a:effectLst/>
                <a:uLnTx/>
                <a:uFillTx/>
                <a:latin typeface="Calibri" panose="020F0502020204030204"/>
                <a:ea typeface="+mn-ea"/>
                <a:cs typeface="+mn-cs"/>
              </a:rPr>
              <a:t>-</a:t>
            </a:r>
          </a:p>
        </p:txBody>
      </p:sp>
      <p:cxnSp>
        <p:nvCxnSpPr>
          <p:cNvPr id="42" name="Straight Arrow Connector 41">
            <a:extLst>
              <a:ext uri="{FF2B5EF4-FFF2-40B4-BE49-F238E27FC236}">
                <a16:creationId xmlns:a16="http://schemas.microsoft.com/office/drawing/2014/main" xmlns="" id="{8FA960BD-AA32-43E0-9B27-7B11AB762C11}"/>
              </a:ext>
            </a:extLst>
          </p:cNvPr>
          <p:cNvCxnSpPr>
            <a:cxnSpLocks/>
            <a:stCxn id="39" idx="4"/>
            <a:endCxn id="40" idx="0"/>
          </p:cNvCxnSpPr>
          <p:nvPr/>
        </p:nvCxnSpPr>
        <p:spPr>
          <a:xfrm flipH="1">
            <a:off x="6001316" y="2271793"/>
            <a:ext cx="493857" cy="416068"/>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43" name="Straight Arrow Connector 42">
            <a:extLst>
              <a:ext uri="{FF2B5EF4-FFF2-40B4-BE49-F238E27FC236}">
                <a16:creationId xmlns:a16="http://schemas.microsoft.com/office/drawing/2014/main" xmlns="" id="{3D9BEFBE-C31D-457D-B9FA-6C63047B7326}"/>
              </a:ext>
            </a:extLst>
          </p:cNvPr>
          <p:cNvCxnSpPr>
            <a:cxnSpLocks/>
            <a:stCxn id="39" idx="4"/>
            <a:endCxn id="41" idx="0"/>
          </p:cNvCxnSpPr>
          <p:nvPr/>
        </p:nvCxnSpPr>
        <p:spPr>
          <a:xfrm>
            <a:off x="6495173" y="2271793"/>
            <a:ext cx="574434" cy="422014"/>
          </a:xfrm>
          <a:prstGeom prst="straightConnector1">
            <a:avLst/>
          </a:prstGeom>
          <a:noFill/>
          <a:ln w="57150" cap="flat" cmpd="sng" algn="ctr">
            <a:solidFill>
              <a:srgbClr val="4F81BD">
                <a:shade val="95000"/>
                <a:satMod val="105000"/>
              </a:srgbClr>
            </a:solidFill>
            <a:prstDash val="solid"/>
            <a:tailEnd type="triangle"/>
          </a:ln>
          <a:effectLst/>
        </p:spPr>
      </p:cxnSp>
      <p:grpSp>
        <p:nvGrpSpPr>
          <p:cNvPr id="44" name="Group 43">
            <a:extLst>
              <a:ext uri="{FF2B5EF4-FFF2-40B4-BE49-F238E27FC236}">
                <a16:creationId xmlns:a16="http://schemas.microsoft.com/office/drawing/2014/main" xmlns="" id="{41954DBC-06D2-4959-B725-F3FCC8E38CF6}"/>
              </a:ext>
            </a:extLst>
          </p:cNvPr>
          <p:cNvGrpSpPr/>
          <p:nvPr/>
        </p:nvGrpSpPr>
        <p:grpSpPr>
          <a:xfrm>
            <a:off x="4423975" y="4119035"/>
            <a:ext cx="1905001" cy="1839708"/>
            <a:chOff x="5666229" y="2028267"/>
            <a:chExt cx="1905001" cy="1839708"/>
          </a:xfrm>
        </p:grpSpPr>
        <p:sp>
          <p:nvSpPr>
            <p:cNvPr id="45" name="Rectangle 44">
              <a:extLst>
                <a:ext uri="{FF2B5EF4-FFF2-40B4-BE49-F238E27FC236}">
                  <a16:creationId xmlns:a16="http://schemas.microsoft.com/office/drawing/2014/main" xmlns="" id="{AD2E775D-569B-440B-A823-0088EECFAA54}"/>
                </a:ext>
              </a:extLst>
            </p:cNvPr>
            <p:cNvSpPr/>
            <p:nvPr/>
          </p:nvSpPr>
          <p:spPr>
            <a:xfrm>
              <a:off x="5666230" y="202826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endParaRPr>
            </a:p>
          </p:txBody>
        </p:sp>
        <p:sp>
          <p:nvSpPr>
            <p:cNvPr id="46" name="Rectangle 45">
              <a:extLst>
                <a:ext uri="{FF2B5EF4-FFF2-40B4-BE49-F238E27FC236}">
                  <a16:creationId xmlns:a16="http://schemas.microsoft.com/office/drawing/2014/main" xmlns="" id="{3590F20E-8D9D-4DA3-8591-0FE5EB2380BD}"/>
                </a:ext>
              </a:extLst>
            </p:cNvPr>
            <p:cNvSpPr/>
            <p:nvPr/>
          </p:nvSpPr>
          <p:spPr>
            <a:xfrm>
              <a:off x="6809230" y="202826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endParaRPr>
            </a:p>
          </p:txBody>
        </p:sp>
        <p:sp>
          <p:nvSpPr>
            <p:cNvPr id="47" name="Rectangle 46">
              <a:extLst>
                <a:ext uri="{FF2B5EF4-FFF2-40B4-BE49-F238E27FC236}">
                  <a16:creationId xmlns:a16="http://schemas.microsoft.com/office/drawing/2014/main" xmlns="" id="{547CB569-990F-4E44-A8CE-F5E7F6457980}"/>
                </a:ext>
              </a:extLst>
            </p:cNvPr>
            <p:cNvSpPr/>
            <p:nvPr/>
          </p:nvSpPr>
          <p:spPr>
            <a:xfrm>
              <a:off x="5666229" y="313359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endParaRPr>
            </a:p>
          </p:txBody>
        </p:sp>
        <p:sp>
          <p:nvSpPr>
            <p:cNvPr id="48" name="Rectangle 47">
              <a:extLst>
                <a:ext uri="{FF2B5EF4-FFF2-40B4-BE49-F238E27FC236}">
                  <a16:creationId xmlns:a16="http://schemas.microsoft.com/office/drawing/2014/main" xmlns="" id="{394ED4E8-6F64-4C15-8081-B4F52636AE52}"/>
                </a:ext>
              </a:extLst>
            </p:cNvPr>
            <p:cNvSpPr/>
            <p:nvPr/>
          </p:nvSpPr>
          <p:spPr>
            <a:xfrm>
              <a:off x="6809229" y="313359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endParaRPr>
            </a:p>
          </p:txBody>
        </p:sp>
        <p:sp>
          <p:nvSpPr>
            <p:cNvPr id="49" name="Left-Right Arrow 2">
              <a:extLst>
                <a:ext uri="{FF2B5EF4-FFF2-40B4-BE49-F238E27FC236}">
                  <a16:creationId xmlns:a16="http://schemas.microsoft.com/office/drawing/2014/main" xmlns="" id="{D2AD40F1-B186-43E9-9969-031BB833B83A}"/>
                </a:ext>
              </a:extLst>
            </p:cNvPr>
            <p:cNvSpPr/>
            <p:nvPr/>
          </p:nvSpPr>
          <p:spPr>
            <a:xfrm>
              <a:off x="6428230" y="2357917"/>
              <a:ext cx="381000" cy="187002"/>
            </a:xfrm>
            <a:prstGeom prst="leftRightArrow">
              <a:avLst>
                <a:gd name="adj1" fmla="val 31391"/>
                <a:gd name="adj2" fmla="val 30309"/>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grpSp>
      <p:sp>
        <p:nvSpPr>
          <p:cNvPr id="50" name="Left-Right Arrow 2">
            <a:extLst>
              <a:ext uri="{FF2B5EF4-FFF2-40B4-BE49-F238E27FC236}">
                <a16:creationId xmlns:a16="http://schemas.microsoft.com/office/drawing/2014/main" xmlns="" id="{10EA52B7-E9BD-4F20-882D-613C18532C87}"/>
              </a:ext>
            </a:extLst>
          </p:cNvPr>
          <p:cNvSpPr/>
          <p:nvPr/>
        </p:nvSpPr>
        <p:spPr>
          <a:xfrm>
            <a:off x="5185975" y="5505614"/>
            <a:ext cx="381000" cy="187002"/>
          </a:xfrm>
          <a:prstGeom prst="leftRightArrow">
            <a:avLst>
              <a:gd name="adj1" fmla="val 31391"/>
              <a:gd name="adj2" fmla="val 30309"/>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51" name="Left-Right Arrow 2">
            <a:extLst>
              <a:ext uri="{FF2B5EF4-FFF2-40B4-BE49-F238E27FC236}">
                <a16:creationId xmlns:a16="http://schemas.microsoft.com/office/drawing/2014/main" xmlns="" id="{F8C021A6-B774-4D59-91C5-4F985216103C}"/>
              </a:ext>
            </a:extLst>
          </p:cNvPr>
          <p:cNvSpPr/>
          <p:nvPr/>
        </p:nvSpPr>
        <p:spPr>
          <a:xfrm rot="16200000">
            <a:off x="4629715" y="4945388"/>
            <a:ext cx="381000" cy="187002"/>
          </a:xfrm>
          <a:prstGeom prst="leftRightArrow">
            <a:avLst>
              <a:gd name="adj1" fmla="val 31391"/>
              <a:gd name="adj2" fmla="val 30309"/>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52" name="Left-Right Arrow 2">
            <a:extLst>
              <a:ext uri="{FF2B5EF4-FFF2-40B4-BE49-F238E27FC236}">
                <a16:creationId xmlns:a16="http://schemas.microsoft.com/office/drawing/2014/main" xmlns="" id="{EC49FB15-0C8B-4D77-88D0-3893A5F5B061}"/>
              </a:ext>
            </a:extLst>
          </p:cNvPr>
          <p:cNvSpPr/>
          <p:nvPr/>
        </p:nvSpPr>
        <p:spPr>
          <a:xfrm rot="16200000">
            <a:off x="5774776" y="4945387"/>
            <a:ext cx="381000" cy="187002"/>
          </a:xfrm>
          <a:prstGeom prst="leftRightArrow">
            <a:avLst>
              <a:gd name="adj1" fmla="val 31391"/>
              <a:gd name="adj2" fmla="val 30309"/>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grpSp>
        <p:nvGrpSpPr>
          <p:cNvPr id="53" name="Group 52">
            <a:extLst>
              <a:ext uri="{FF2B5EF4-FFF2-40B4-BE49-F238E27FC236}">
                <a16:creationId xmlns:a16="http://schemas.microsoft.com/office/drawing/2014/main" xmlns="" id="{1D14E983-67F5-4A9E-A2DB-1FC55F2FA348}"/>
              </a:ext>
            </a:extLst>
          </p:cNvPr>
          <p:cNvGrpSpPr/>
          <p:nvPr/>
        </p:nvGrpSpPr>
        <p:grpSpPr>
          <a:xfrm>
            <a:off x="6709975" y="4114800"/>
            <a:ext cx="1905001" cy="1839708"/>
            <a:chOff x="5666229" y="2028267"/>
            <a:chExt cx="1905001" cy="1839708"/>
          </a:xfrm>
        </p:grpSpPr>
        <p:sp>
          <p:nvSpPr>
            <p:cNvPr id="54" name="Rectangle 53">
              <a:extLst>
                <a:ext uri="{FF2B5EF4-FFF2-40B4-BE49-F238E27FC236}">
                  <a16:creationId xmlns:a16="http://schemas.microsoft.com/office/drawing/2014/main" xmlns="" id="{71DBFB88-1FE3-4C46-95C3-21ACEDE79D7D}"/>
                </a:ext>
              </a:extLst>
            </p:cNvPr>
            <p:cNvSpPr/>
            <p:nvPr/>
          </p:nvSpPr>
          <p:spPr>
            <a:xfrm>
              <a:off x="5666230" y="202826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endParaRPr>
            </a:p>
          </p:txBody>
        </p:sp>
        <p:sp>
          <p:nvSpPr>
            <p:cNvPr id="55" name="Rectangle 54">
              <a:extLst>
                <a:ext uri="{FF2B5EF4-FFF2-40B4-BE49-F238E27FC236}">
                  <a16:creationId xmlns:a16="http://schemas.microsoft.com/office/drawing/2014/main" xmlns="" id="{0471B998-5A63-4130-A6BB-0DE249654CA7}"/>
                </a:ext>
              </a:extLst>
            </p:cNvPr>
            <p:cNvSpPr/>
            <p:nvPr/>
          </p:nvSpPr>
          <p:spPr>
            <a:xfrm>
              <a:off x="6809230" y="202826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endParaRPr>
            </a:p>
          </p:txBody>
        </p:sp>
        <p:sp>
          <p:nvSpPr>
            <p:cNvPr id="56" name="Rectangle 55">
              <a:extLst>
                <a:ext uri="{FF2B5EF4-FFF2-40B4-BE49-F238E27FC236}">
                  <a16:creationId xmlns:a16="http://schemas.microsoft.com/office/drawing/2014/main" xmlns="" id="{2E8D8741-618D-4684-A68F-B5F8DD9C4BEB}"/>
                </a:ext>
              </a:extLst>
            </p:cNvPr>
            <p:cNvSpPr/>
            <p:nvPr/>
          </p:nvSpPr>
          <p:spPr>
            <a:xfrm>
              <a:off x="5666229" y="313359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endParaRPr>
            </a:p>
          </p:txBody>
        </p:sp>
        <p:sp>
          <p:nvSpPr>
            <p:cNvPr id="57" name="Rectangle 56">
              <a:extLst>
                <a:ext uri="{FF2B5EF4-FFF2-40B4-BE49-F238E27FC236}">
                  <a16:creationId xmlns:a16="http://schemas.microsoft.com/office/drawing/2014/main" xmlns="" id="{650C00FF-2AF1-4C4B-8FEC-2559131759C6}"/>
                </a:ext>
              </a:extLst>
            </p:cNvPr>
            <p:cNvSpPr/>
            <p:nvPr/>
          </p:nvSpPr>
          <p:spPr>
            <a:xfrm>
              <a:off x="6809229" y="313359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endParaRPr>
            </a:p>
          </p:txBody>
        </p:sp>
        <p:sp>
          <p:nvSpPr>
            <p:cNvPr id="58" name="Left-Right Arrow 2">
              <a:extLst>
                <a:ext uri="{FF2B5EF4-FFF2-40B4-BE49-F238E27FC236}">
                  <a16:creationId xmlns:a16="http://schemas.microsoft.com/office/drawing/2014/main" xmlns="" id="{200E6D97-A5AE-47E4-B230-AEEF9087F8FF}"/>
                </a:ext>
              </a:extLst>
            </p:cNvPr>
            <p:cNvSpPr/>
            <p:nvPr/>
          </p:nvSpPr>
          <p:spPr>
            <a:xfrm>
              <a:off x="6428230" y="2357917"/>
              <a:ext cx="381000" cy="187002"/>
            </a:xfrm>
            <a:prstGeom prst="leftRightArrow">
              <a:avLst>
                <a:gd name="adj1" fmla="val 31391"/>
                <a:gd name="adj2" fmla="val 30309"/>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endParaRPr>
            </a:p>
          </p:txBody>
        </p:sp>
      </p:grpSp>
      <p:sp>
        <p:nvSpPr>
          <p:cNvPr id="59" name="Left-Right Arrow 2">
            <a:extLst>
              <a:ext uri="{FF2B5EF4-FFF2-40B4-BE49-F238E27FC236}">
                <a16:creationId xmlns:a16="http://schemas.microsoft.com/office/drawing/2014/main" xmlns="" id="{B71A77AB-29FB-4ECD-B4F4-52392EC5A756}"/>
              </a:ext>
            </a:extLst>
          </p:cNvPr>
          <p:cNvSpPr/>
          <p:nvPr/>
        </p:nvSpPr>
        <p:spPr>
          <a:xfrm>
            <a:off x="7471975" y="5501379"/>
            <a:ext cx="381000" cy="187002"/>
          </a:xfrm>
          <a:prstGeom prst="leftRightArrow">
            <a:avLst>
              <a:gd name="adj1" fmla="val 31391"/>
              <a:gd name="adj2" fmla="val 30309"/>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60" name="Left-Right Arrow 2">
            <a:extLst>
              <a:ext uri="{FF2B5EF4-FFF2-40B4-BE49-F238E27FC236}">
                <a16:creationId xmlns:a16="http://schemas.microsoft.com/office/drawing/2014/main" xmlns="" id="{668CFC2D-8D1D-4D0A-B291-B62E741DFC41}"/>
              </a:ext>
            </a:extLst>
          </p:cNvPr>
          <p:cNvSpPr/>
          <p:nvPr/>
        </p:nvSpPr>
        <p:spPr>
          <a:xfrm rot="16200000">
            <a:off x="6915715" y="4941153"/>
            <a:ext cx="381000" cy="187002"/>
          </a:xfrm>
          <a:prstGeom prst="leftRightArrow">
            <a:avLst>
              <a:gd name="adj1" fmla="val 31391"/>
              <a:gd name="adj2" fmla="val 30309"/>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61" name="Left-Right Arrow 2">
            <a:extLst>
              <a:ext uri="{FF2B5EF4-FFF2-40B4-BE49-F238E27FC236}">
                <a16:creationId xmlns:a16="http://schemas.microsoft.com/office/drawing/2014/main" xmlns="" id="{4DCBE3BF-5336-4DE5-B341-A7B84E281972}"/>
              </a:ext>
            </a:extLst>
          </p:cNvPr>
          <p:cNvSpPr/>
          <p:nvPr/>
        </p:nvSpPr>
        <p:spPr>
          <a:xfrm rot="16200000">
            <a:off x="8060776" y="4941152"/>
            <a:ext cx="381000" cy="187002"/>
          </a:xfrm>
          <a:prstGeom prst="leftRightArrow">
            <a:avLst>
              <a:gd name="adj1" fmla="val 31391"/>
              <a:gd name="adj2" fmla="val 30309"/>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62" name="Left-Right Arrow 2">
            <a:extLst>
              <a:ext uri="{FF2B5EF4-FFF2-40B4-BE49-F238E27FC236}">
                <a16:creationId xmlns:a16="http://schemas.microsoft.com/office/drawing/2014/main" xmlns="" id="{BA64D65C-35DE-4EDE-9368-821F3F3261C0}"/>
              </a:ext>
            </a:extLst>
          </p:cNvPr>
          <p:cNvSpPr/>
          <p:nvPr/>
        </p:nvSpPr>
        <p:spPr>
          <a:xfrm>
            <a:off x="6328975" y="4446431"/>
            <a:ext cx="381000" cy="187002"/>
          </a:xfrm>
          <a:prstGeom prst="leftRightArrow">
            <a:avLst>
              <a:gd name="adj1" fmla="val 31391"/>
              <a:gd name="adj2" fmla="val 30309"/>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endParaRPr>
          </a:p>
        </p:txBody>
      </p:sp>
      <p:sp>
        <p:nvSpPr>
          <p:cNvPr id="63" name="Left-Right Arrow 2">
            <a:extLst>
              <a:ext uri="{FF2B5EF4-FFF2-40B4-BE49-F238E27FC236}">
                <a16:creationId xmlns:a16="http://schemas.microsoft.com/office/drawing/2014/main" xmlns="" id="{6B2FE101-7093-469C-A697-4F9FB1390DC7}"/>
              </a:ext>
            </a:extLst>
          </p:cNvPr>
          <p:cNvSpPr/>
          <p:nvPr/>
        </p:nvSpPr>
        <p:spPr>
          <a:xfrm>
            <a:off x="6328975" y="5514018"/>
            <a:ext cx="381000" cy="187002"/>
          </a:xfrm>
          <a:prstGeom prst="leftRightArrow">
            <a:avLst>
              <a:gd name="adj1" fmla="val 31391"/>
              <a:gd name="adj2" fmla="val 30309"/>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endParaRPr>
          </a:p>
        </p:txBody>
      </p:sp>
      <p:sp>
        <p:nvSpPr>
          <p:cNvPr id="64" name="Oval 63">
            <a:extLst>
              <a:ext uri="{FF2B5EF4-FFF2-40B4-BE49-F238E27FC236}">
                <a16:creationId xmlns:a16="http://schemas.microsoft.com/office/drawing/2014/main" xmlns="" id="{7DF1B9E5-A1DD-4B38-A9FF-DE90ED040618}"/>
              </a:ext>
            </a:extLst>
          </p:cNvPr>
          <p:cNvSpPr/>
          <p:nvPr/>
        </p:nvSpPr>
        <p:spPr>
          <a:xfrm>
            <a:off x="4434938" y="4114800"/>
            <a:ext cx="385277" cy="39521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3200" b="0" i="0" u="none" strike="noStrike" kern="0" cap="none" spc="0" normalizeH="0" baseline="0" noProof="0" dirty="0" smtClean="0">
                <a:ln>
                  <a:noFill/>
                </a:ln>
                <a:solidFill>
                  <a:prstClr val="white"/>
                </a:solidFill>
                <a:effectLst/>
                <a:uLnTx/>
                <a:uFillTx/>
                <a:latin typeface="Calibri" panose="020F0502020204030204"/>
                <a:ea typeface="+mn-ea"/>
                <a:cs typeface="+mn-cs"/>
              </a:rPr>
              <a:t>+</a:t>
            </a:r>
          </a:p>
        </p:txBody>
      </p:sp>
      <p:sp>
        <p:nvSpPr>
          <p:cNvPr id="65" name="Oval 64">
            <a:extLst>
              <a:ext uri="{FF2B5EF4-FFF2-40B4-BE49-F238E27FC236}">
                <a16:creationId xmlns:a16="http://schemas.microsoft.com/office/drawing/2014/main" xmlns="" id="{4BE3C8FD-A122-41E9-AE4C-1A0AC41E338A}"/>
              </a:ext>
            </a:extLst>
          </p:cNvPr>
          <p:cNvSpPr/>
          <p:nvPr/>
        </p:nvSpPr>
        <p:spPr>
          <a:xfrm>
            <a:off x="7852975" y="4121795"/>
            <a:ext cx="361962" cy="381221"/>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X</a:t>
            </a:r>
          </a:p>
        </p:txBody>
      </p:sp>
      <p:sp>
        <p:nvSpPr>
          <p:cNvPr id="66" name="Oval 65">
            <a:extLst>
              <a:ext uri="{FF2B5EF4-FFF2-40B4-BE49-F238E27FC236}">
                <a16:creationId xmlns:a16="http://schemas.microsoft.com/office/drawing/2014/main" xmlns="" id="{2208AB34-E21E-4CDE-A9CB-D0AA03B51CA6}"/>
              </a:ext>
            </a:extLst>
          </p:cNvPr>
          <p:cNvSpPr/>
          <p:nvPr/>
        </p:nvSpPr>
        <p:spPr>
          <a:xfrm>
            <a:off x="4434938" y="5242478"/>
            <a:ext cx="361962" cy="381221"/>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3200" b="0" i="0" u="none" strike="noStrike" kern="0" cap="none" spc="0" normalizeH="0" baseline="0" noProof="0" dirty="0" smtClean="0">
                <a:ln>
                  <a:noFill/>
                </a:ln>
                <a:solidFill>
                  <a:prstClr val="white"/>
                </a:solidFill>
                <a:effectLst/>
                <a:uLnTx/>
                <a:uFillTx/>
                <a:latin typeface="Calibri" panose="020F0502020204030204"/>
                <a:ea typeface="+mn-ea"/>
                <a:cs typeface="+mn-cs"/>
              </a:rPr>
              <a:t>-</a:t>
            </a:r>
          </a:p>
        </p:txBody>
      </p:sp>
      <p:sp>
        <p:nvSpPr>
          <p:cNvPr id="67" name="Rectangle: Rounded Corners 2">
            <a:extLst>
              <a:ext uri="{FF2B5EF4-FFF2-40B4-BE49-F238E27FC236}">
                <a16:creationId xmlns:a16="http://schemas.microsoft.com/office/drawing/2014/main" xmlns="" id="{8158B02F-2DC5-4E9A-B81E-BC436BC393CA}"/>
              </a:ext>
            </a:extLst>
          </p:cNvPr>
          <p:cNvSpPr/>
          <p:nvPr/>
        </p:nvSpPr>
        <p:spPr>
          <a:xfrm>
            <a:off x="4815000" y="4533226"/>
            <a:ext cx="304800" cy="217821"/>
          </a:xfrm>
          <a:prstGeom prst="round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w="9525" cap="flat" cmpd="sng" algn="ctr">
            <a:solidFill>
              <a:srgbClr val="9BBB59">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68" name="Rectangle: Rounded Corners 114">
            <a:extLst>
              <a:ext uri="{FF2B5EF4-FFF2-40B4-BE49-F238E27FC236}">
                <a16:creationId xmlns:a16="http://schemas.microsoft.com/office/drawing/2014/main" xmlns="" id="{FFFA744C-EAA8-45C4-AEDE-03C2AE78121F}"/>
              </a:ext>
            </a:extLst>
          </p:cNvPr>
          <p:cNvSpPr/>
          <p:nvPr/>
        </p:nvSpPr>
        <p:spPr>
          <a:xfrm>
            <a:off x="4820453" y="4548093"/>
            <a:ext cx="304800" cy="217821"/>
          </a:xfrm>
          <a:prstGeom prst="round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w="9525" cap="flat" cmpd="sng" algn="ctr">
            <a:solidFill>
              <a:srgbClr val="9BBB59">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69" name="Right Arrow 68"/>
          <p:cNvSpPr/>
          <p:nvPr/>
        </p:nvSpPr>
        <p:spPr>
          <a:xfrm>
            <a:off x="4434938" y="3657600"/>
            <a:ext cx="4180037" cy="304800"/>
          </a:xfrm>
          <a:prstGeom prst="rightArrow">
            <a:avLst/>
          </a:prstGeom>
          <a:gradFill rotWithShape="1">
            <a:gsLst>
              <a:gs pos="0">
                <a:srgbClr val="4BACC6">
                  <a:shade val="51000"/>
                  <a:satMod val="130000"/>
                </a:srgbClr>
              </a:gs>
              <a:gs pos="80000">
                <a:srgbClr val="4BACC6">
                  <a:shade val="93000"/>
                  <a:satMod val="130000"/>
                </a:srgbClr>
              </a:gs>
              <a:gs pos="100000">
                <a:srgbClr val="4BACC6">
                  <a:shade val="94000"/>
                  <a:satMod val="135000"/>
                </a:srgbClr>
              </a:gs>
            </a:gsLst>
            <a:lin ang="16200000" scaled="0"/>
          </a:gradFill>
          <a:ln w="9525" cap="flat" cmpd="sng" algn="ctr">
            <a:solidFill>
              <a:srgbClr val="4BACC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MORE CYCLES</a:t>
            </a:r>
          </a:p>
        </p:txBody>
      </p:sp>
      <p:sp>
        <p:nvSpPr>
          <p:cNvPr id="70" name="Oval 69">
            <a:extLst>
              <a:ext uri="{FF2B5EF4-FFF2-40B4-BE49-F238E27FC236}">
                <a16:creationId xmlns:a16="http://schemas.microsoft.com/office/drawing/2014/main" xmlns="" id="{4BE3C8FD-A122-41E9-AE4C-1A0AC41E338A}"/>
              </a:ext>
            </a:extLst>
          </p:cNvPr>
          <p:cNvSpPr/>
          <p:nvPr/>
        </p:nvSpPr>
        <p:spPr>
          <a:xfrm>
            <a:off x="6709975" y="4102558"/>
            <a:ext cx="361962" cy="381221"/>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R</a:t>
            </a:r>
          </a:p>
        </p:txBody>
      </p:sp>
      <p:sp>
        <p:nvSpPr>
          <p:cNvPr id="71" name="Oval 70">
            <a:extLst>
              <a:ext uri="{FF2B5EF4-FFF2-40B4-BE49-F238E27FC236}">
                <a16:creationId xmlns:a16="http://schemas.microsoft.com/office/drawing/2014/main" xmlns="" id="{4BE3C8FD-A122-41E9-AE4C-1A0AC41E338A}"/>
              </a:ext>
            </a:extLst>
          </p:cNvPr>
          <p:cNvSpPr/>
          <p:nvPr/>
        </p:nvSpPr>
        <p:spPr>
          <a:xfrm>
            <a:off x="5566975" y="4102092"/>
            <a:ext cx="361962" cy="381221"/>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R</a:t>
            </a:r>
          </a:p>
        </p:txBody>
      </p:sp>
      <p:sp>
        <p:nvSpPr>
          <p:cNvPr id="72" name="Right Arrow 71"/>
          <p:cNvSpPr/>
          <p:nvPr/>
        </p:nvSpPr>
        <p:spPr>
          <a:xfrm rot="5400000">
            <a:off x="3230654" y="4884426"/>
            <a:ext cx="1835364" cy="304800"/>
          </a:xfrm>
          <a:prstGeom prst="rightArrow">
            <a:avLst/>
          </a:prstGeom>
          <a:gradFill rotWithShape="1">
            <a:gsLst>
              <a:gs pos="0">
                <a:srgbClr val="4BACC6">
                  <a:shade val="51000"/>
                  <a:satMod val="130000"/>
                </a:srgbClr>
              </a:gs>
              <a:gs pos="80000">
                <a:srgbClr val="4BACC6">
                  <a:shade val="93000"/>
                  <a:satMod val="130000"/>
                </a:srgbClr>
              </a:gs>
              <a:gs pos="100000">
                <a:srgbClr val="4BACC6">
                  <a:shade val="94000"/>
                  <a:satMod val="135000"/>
                </a:srgbClr>
              </a:gs>
            </a:gsLst>
            <a:lin ang="16200000" scaled="0"/>
          </a:gradFill>
          <a:ln w="9525" cap="flat" cmpd="sng" algn="ctr">
            <a:solidFill>
              <a:srgbClr val="4BACC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SINGLE CYCLE</a:t>
            </a:r>
          </a:p>
        </p:txBody>
      </p:sp>
    </p:spTree>
    <p:extLst>
      <p:ext uri="{BB962C8B-B14F-4D97-AF65-F5344CB8AC3E}">
        <p14:creationId xmlns:p14="http://schemas.microsoft.com/office/powerpoint/2010/main" val="2004876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49000" decel="51000" fill="hold" grpId="0" nodeType="withEffect">
                                  <p:stCondLst>
                                    <p:cond delay="0"/>
                                  </p:stCondLst>
                                  <p:childTnLst>
                                    <p:animMotion origin="layout" path="M -3.61111E-6 4.81481E-6 L 0.00174 0.1699 " pathEditMode="relative" rAng="0" ptsTypes="AA">
                                      <p:cBhvr>
                                        <p:cTn id="6" dur="1000" fill="hold"/>
                                        <p:tgtEl>
                                          <p:spTgt spid="68"/>
                                        </p:tgtEl>
                                        <p:attrNameLst>
                                          <p:attrName>ppt_x</p:attrName>
                                          <p:attrName>ppt_y</p:attrName>
                                        </p:attrNameLst>
                                      </p:cBhvr>
                                      <p:rCtr x="87" y="8495"/>
                                    </p:animMotion>
                                  </p:childTnLst>
                                </p:cTn>
                              </p:par>
                              <p:par>
                                <p:cTn id="7" presetID="0" presetClass="path" presetSubtype="0" repeatCount="indefinite" accel="50000" decel="50000" fill="hold" grpId="0" nodeType="withEffect">
                                  <p:stCondLst>
                                    <p:cond delay="0"/>
                                  </p:stCondLst>
                                  <p:childTnLst>
                                    <p:animMotion origin="layout" path="M 8.33333E-7 -1.85185E-6 L 0.10069 0.00278 L 0.09601 -0.00555 L 0.09219 0.00417 L 0.1993 0.00695 L 0.19305 -0.00416 L 0.1875 0.00695 L 0.28819 0.00695 L 0.28819 0.00718 " pathEditMode="relative" rAng="0" ptsTypes="AAAAAAAAA">
                                      <p:cBhvr>
                                        <p:cTn id="8" dur="3000" fill="hold"/>
                                        <p:tgtEl>
                                          <p:spTgt spid="67"/>
                                        </p:tgtEl>
                                        <p:attrNameLst>
                                          <p:attrName>ppt_x</p:attrName>
                                          <p:attrName>ppt_y</p:attrName>
                                        </p:attrNameLst>
                                      </p:cBhvr>
                                      <p:rCtr x="14410" y="69"/>
                                    </p:animMotion>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wipe(left)">
                                      <p:cBhvr>
                                        <p:cTn id="13" dur="500"/>
                                        <p:tgtEl>
                                          <p:spTgt spid="3">
                                            <p:txEl>
                                              <p:pRg st="4" end="4"/>
                                            </p:txEl>
                                          </p:spTgt>
                                        </p:tgtEl>
                                      </p:cBhvr>
                                    </p:animEffect>
                                  </p:childTnLst>
                                </p:cTn>
                              </p:par>
                              <p:par>
                                <p:cTn id="14" presetID="22" presetClass="entr" presetSubtype="8"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wipe(left)">
                                      <p:cBhvr>
                                        <p:cTn id="1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HyCUBE</a:t>
            </a:r>
            <a:r>
              <a:rPr lang="en-US" dirty="0" smtClean="0"/>
              <a:t> Architecture</a:t>
            </a:r>
            <a:endParaRPr lang="fa-IR" dirty="0"/>
          </a:p>
        </p:txBody>
      </p:sp>
      <p:sp>
        <p:nvSpPr>
          <p:cNvPr id="3" name="Content Placeholder 2"/>
          <p:cNvSpPr>
            <a:spLocks noGrp="1"/>
          </p:cNvSpPr>
          <p:nvPr>
            <p:ph idx="1"/>
          </p:nvPr>
        </p:nvSpPr>
        <p:spPr>
          <a:xfrm>
            <a:off x="251520" y="1363714"/>
            <a:ext cx="2880320" cy="1561230"/>
          </a:xfrm>
        </p:spPr>
        <p:txBody>
          <a:bodyPr/>
          <a:lstStyle/>
          <a:p>
            <a:r>
              <a:rPr lang="en-US" dirty="0" smtClean="0"/>
              <a:t>CGRA with configurable interconnect architecture</a:t>
            </a:r>
          </a:p>
          <a:p>
            <a:r>
              <a:rPr lang="en-US" dirty="0" smtClean="0"/>
              <a:t>Crossbar Switch:</a:t>
            </a:r>
          </a:p>
          <a:p>
            <a:pPr lvl="1"/>
            <a:r>
              <a:rPr lang="en-US" dirty="0" smtClean="0"/>
              <a:t>6 inputs to 7 outputs</a:t>
            </a:r>
          </a:p>
          <a:p>
            <a:r>
              <a:rPr lang="en-US" dirty="0" smtClean="0"/>
              <a:t>Multicasting</a:t>
            </a:r>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33</a:t>
            </a:fld>
            <a:endParaRPr lang="en-US" altLang="fa-IR"/>
          </a:p>
        </p:txBody>
      </p:sp>
      <p:cxnSp>
        <p:nvCxnSpPr>
          <p:cNvPr id="137" name="Straight Connector 136"/>
          <p:cNvCxnSpPr/>
          <p:nvPr/>
        </p:nvCxnSpPr>
        <p:spPr>
          <a:xfrm>
            <a:off x="7268247" y="274259"/>
            <a:ext cx="1552225" cy="2472024"/>
          </a:xfrm>
          <a:prstGeom prst="line">
            <a:avLst/>
          </a:prstGeom>
          <a:noFill/>
          <a:ln w="28575" cap="flat" cmpd="sng" algn="ctr">
            <a:solidFill>
              <a:srgbClr val="FF0000"/>
            </a:solidFill>
            <a:prstDash val="dash"/>
            <a:round/>
            <a:headEnd type="none" w="med" len="med"/>
            <a:tailEnd type="none" w="med" len="med"/>
          </a:ln>
          <a:effectLst/>
        </p:spPr>
      </p:cxnSp>
      <p:cxnSp>
        <p:nvCxnSpPr>
          <p:cNvPr id="138" name="Straight Connector 137"/>
          <p:cNvCxnSpPr/>
          <p:nvPr/>
        </p:nvCxnSpPr>
        <p:spPr>
          <a:xfrm flipH="1" flipV="1">
            <a:off x="6897084" y="2519188"/>
            <a:ext cx="166790" cy="216069"/>
          </a:xfrm>
          <a:prstGeom prst="line">
            <a:avLst/>
          </a:prstGeom>
          <a:noFill/>
          <a:ln w="28575" cap="flat" cmpd="sng" algn="ctr">
            <a:solidFill>
              <a:sysClr val="windowText" lastClr="000000"/>
            </a:solidFill>
            <a:prstDash val="dash"/>
            <a:round/>
            <a:headEnd type="none" w="med" len="med"/>
            <a:tailEnd type="none" w="med" len="med"/>
          </a:ln>
          <a:effectLst/>
        </p:spPr>
      </p:cxnSp>
      <p:grpSp>
        <p:nvGrpSpPr>
          <p:cNvPr id="139" name="Group 138"/>
          <p:cNvGrpSpPr/>
          <p:nvPr/>
        </p:nvGrpSpPr>
        <p:grpSpPr>
          <a:xfrm>
            <a:off x="3819153" y="2774080"/>
            <a:ext cx="5001319" cy="3635751"/>
            <a:chOff x="3581400" y="2023778"/>
            <a:chExt cx="5001319" cy="3635751"/>
          </a:xfrm>
        </p:grpSpPr>
        <p:sp>
          <p:nvSpPr>
            <p:cNvPr id="140" name="Rectangle 139"/>
            <p:cNvSpPr/>
            <p:nvPr/>
          </p:nvSpPr>
          <p:spPr>
            <a:xfrm>
              <a:off x="7782619" y="2976734"/>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7</a:t>
              </a:r>
            </a:p>
          </p:txBody>
        </p:sp>
        <p:sp>
          <p:nvSpPr>
            <p:cNvPr id="141" name="Rectangle 140"/>
            <p:cNvSpPr/>
            <p:nvPr/>
          </p:nvSpPr>
          <p:spPr>
            <a:xfrm>
              <a:off x="4854784" y="2031655"/>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0</a:t>
              </a:r>
            </a:p>
          </p:txBody>
        </p:sp>
        <p:sp>
          <p:nvSpPr>
            <p:cNvPr id="142" name="Diamond 141"/>
            <p:cNvSpPr/>
            <p:nvPr/>
          </p:nvSpPr>
          <p:spPr>
            <a:xfrm>
              <a:off x="4861134" y="2422686"/>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43" name="Rectangle 142"/>
            <p:cNvSpPr/>
            <p:nvPr/>
          </p:nvSpPr>
          <p:spPr>
            <a:xfrm>
              <a:off x="5831521" y="2030128"/>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1</a:t>
              </a:r>
            </a:p>
          </p:txBody>
        </p:sp>
        <p:sp>
          <p:nvSpPr>
            <p:cNvPr id="144" name="Diamond 143"/>
            <p:cNvSpPr/>
            <p:nvPr/>
          </p:nvSpPr>
          <p:spPr>
            <a:xfrm>
              <a:off x="5837871" y="2421159"/>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45" name="Rectangle 144"/>
            <p:cNvSpPr/>
            <p:nvPr/>
          </p:nvSpPr>
          <p:spPr>
            <a:xfrm>
              <a:off x="4854784" y="2982112"/>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4</a:t>
              </a:r>
            </a:p>
          </p:txBody>
        </p:sp>
        <p:sp>
          <p:nvSpPr>
            <p:cNvPr id="146" name="Diamond 145"/>
            <p:cNvSpPr/>
            <p:nvPr/>
          </p:nvSpPr>
          <p:spPr>
            <a:xfrm>
              <a:off x="4861134" y="3373143"/>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47" name="Rectangle 146"/>
            <p:cNvSpPr/>
            <p:nvPr/>
          </p:nvSpPr>
          <p:spPr>
            <a:xfrm>
              <a:off x="5831521" y="2980585"/>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5</a:t>
              </a:r>
            </a:p>
          </p:txBody>
        </p:sp>
        <p:sp>
          <p:nvSpPr>
            <p:cNvPr id="148" name="Diamond 147"/>
            <p:cNvSpPr/>
            <p:nvPr/>
          </p:nvSpPr>
          <p:spPr>
            <a:xfrm>
              <a:off x="5837871" y="3371616"/>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cxnSp>
          <p:nvCxnSpPr>
            <p:cNvPr id="149" name="Straight Connector 148"/>
            <p:cNvCxnSpPr>
              <a:cxnSpLocks/>
              <a:stCxn id="142" idx="3"/>
              <a:endCxn id="144" idx="1"/>
            </p:cNvCxnSpPr>
            <p:nvPr/>
          </p:nvCxnSpPr>
          <p:spPr>
            <a:xfrm flipV="1">
              <a:off x="5267534" y="2624552"/>
              <a:ext cx="570337" cy="1527"/>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50" name="Straight Connector 149"/>
            <p:cNvCxnSpPr>
              <a:cxnSpLocks/>
              <a:stCxn id="144" idx="2"/>
              <a:endCxn id="148" idx="0"/>
            </p:cNvCxnSpPr>
            <p:nvPr/>
          </p:nvCxnSpPr>
          <p:spPr>
            <a:xfrm>
              <a:off x="6041071" y="2827945"/>
              <a:ext cx="0" cy="543671"/>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51" name="Straight Connector 150"/>
            <p:cNvCxnSpPr>
              <a:cxnSpLocks/>
              <a:stCxn id="142" idx="2"/>
              <a:endCxn id="146" idx="0"/>
            </p:cNvCxnSpPr>
            <p:nvPr/>
          </p:nvCxnSpPr>
          <p:spPr>
            <a:xfrm>
              <a:off x="5064334" y="2829472"/>
              <a:ext cx="0" cy="543671"/>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52" name="Straight Connector 151"/>
            <p:cNvCxnSpPr>
              <a:cxnSpLocks/>
              <a:stCxn id="148" idx="1"/>
              <a:endCxn id="146" idx="3"/>
            </p:cNvCxnSpPr>
            <p:nvPr/>
          </p:nvCxnSpPr>
          <p:spPr>
            <a:xfrm flipH="1">
              <a:off x="5267534" y="3575009"/>
              <a:ext cx="570337" cy="1527"/>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sp>
          <p:nvSpPr>
            <p:cNvPr id="153" name="Rectangle 152"/>
            <p:cNvSpPr/>
            <p:nvPr/>
          </p:nvSpPr>
          <p:spPr>
            <a:xfrm>
              <a:off x="6805882" y="2027804"/>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2</a:t>
              </a:r>
            </a:p>
          </p:txBody>
        </p:sp>
        <p:sp>
          <p:nvSpPr>
            <p:cNvPr id="154" name="Diamond 153"/>
            <p:cNvSpPr/>
            <p:nvPr/>
          </p:nvSpPr>
          <p:spPr>
            <a:xfrm>
              <a:off x="6812232" y="2418835"/>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55" name="Rectangle 154"/>
            <p:cNvSpPr/>
            <p:nvPr/>
          </p:nvSpPr>
          <p:spPr>
            <a:xfrm>
              <a:off x="7782619" y="2026277"/>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3</a:t>
              </a:r>
            </a:p>
          </p:txBody>
        </p:sp>
        <p:sp>
          <p:nvSpPr>
            <p:cNvPr id="156" name="Diamond 155"/>
            <p:cNvSpPr/>
            <p:nvPr/>
          </p:nvSpPr>
          <p:spPr>
            <a:xfrm>
              <a:off x="7788969" y="2417308"/>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57" name="Rectangle 156"/>
            <p:cNvSpPr/>
            <p:nvPr/>
          </p:nvSpPr>
          <p:spPr>
            <a:xfrm>
              <a:off x="6805882" y="2978261"/>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6</a:t>
              </a:r>
            </a:p>
          </p:txBody>
        </p:sp>
        <p:sp>
          <p:nvSpPr>
            <p:cNvPr id="158" name="Diamond 157"/>
            <p:cNvSpPr/>
            <p:nvPr/>
          </p:nvSpPr>
          <p:spPr>
            <a:xfrm>
              <a:off x="6812232" y="3369292"/>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59" name="Diamond 158"/>
            <p:cNvSpPr/>
            <p:nvPr/>
          </p:nvSpPr>
          <p:spPr>
            <a:xfrm>
              <a:off x="7788969" y="3367765"/>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cxnSp>
          <p:nvCxnSpPr>
            <p:cNvPr id="160" name="Straight Connector 159"/>
            <p:cNvCxnSpPr>
              <a:cxnSpLocks/>
              <a:stCxn id="154" idx="3"/>
              <a:endCxn id="156" idx="1"/>
            </p:cNvCxnSpPr>
            <p:nvPr/>
          </p:nvCxnSpPr>
          <p:spPr>
            <a:xfrm flipV="1">
              <a:off x="7218632" y="2620701"/>
              <a:ext cx="570337" cy="1527"/>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61" name="Straight Connector 160"/>
            <p:cNvCxnSpPr>
              <a:cxnSpLocks/>
              <a:stCxn id="156" idx="2"/>
              <a:endCxn id="159" idx="0"/>
            </p:cNvCxnSpPr>
            <p:nvPr/>
          </p:nvCxnSpPr>
          <p:spPr>
            <a:xfrm>
              <a:off x="7992169" y="2824094"/>
              <a:ext cx="0" cy="543671"/>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62" name="Straight Connector 161"/>
            <p:cNvCxnSpPr>
              <a:cxnSpLocks/>
              <a:stCxn id="154" idx="2"/>
              <a:endCxn id="158" idx="0"/>
            </p:cNvCxnSpPr>
            <p:nvPr/>
          </p:nvCxnSpPr>
          <p:spPr>
            <a:xfrm>
              <a:off x="7015432" y="2825621"/>
              <a:ext cx="0" cy="543671"/>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63" name="Straight Connector 162"/>
            <p:cNvCxnSpPr>
              <a:cxnSpLocks/>
              <a:stCxn id="159" idx="1"/>
              <a:endCxn id="158" idx="3"/>
            </p:cNvCxnSpPr>
            <p:nvPr/>
          </p:nvCxnSpPr>
          <p:spPr>
            <a:xfrm flipH="1">
              <a:off x="7218632" y="3571158"/>
              <a:ext cx="570337" cy="1527"/>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64" name="Straight Connector 163"/>
            <p:cNvCxnSpPr>
              <a:cxnSpLocks/>
              <a:stCxn id="144" idx="3"/>
              <a:endCxn id="154" idx="1"/>
            </p:cNvCxnSpPr>
            <p:nvPr/>
          </p:nvCxnSpPr>
          <p:spPr>
            <a:xfrm flipV="1">
              <a:off x="6244271" y="2622228"/>
              <a:ext cx="567961" cy="2324"/>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65" name="Straight Connector 164"/>
            <p:cNvCxnSpPr>
              <a:cxnSpLocks/>
              <a:stCxn id="148" idx="3"/>
              <a:endCxn id="158" idx="1"/>
            </p:cNvCxnSpPr>
            <p:nvPr/>
          </p:nvCxnSpPr>
          <p:spPr>
            <a:xfrm flipV="1">
              <a:off x="6244271" y="3572685"/>
              <a:ext cx="567961" cy="2324"/>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sp>
          <p:nvSpPr>
            <p:cNvPr id="166" name="Rectangle 165"/>
            <p:cNvSpPr/>
            <p:nvPr/>
          </p:nvSpPr>
          <p:spPr>
            <a:xfrm>
              <a:off x="4854784" y="3911255"/>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8</a:t>
              </a:r>
            </a:p>
          </p:txBody>
        </p:sp>
        <p:sp>
          <p:nvSpPr>
            <p:cNvPr id="167" name="Diamond 166"/>
            <p:cNvSpPr/>
            <p:nvPr/>
          </p:nvSpPr>
          <p:spPr>
            <a:xfrm>
              <a:off x="4861134" y="4302286"/>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68" name="Rectangle 167"/>
            <p:cNvSpPr/>
            <p:nvPr/>
          </p:nvSpPr>
          <p:spPr>
            <a:xfrm>
              <a:off x="5831521" y="3909728"/>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9</a:t>
              </a:r>
            </a:p>
          </p:txBody>
        </p:sp>
        <p:sp>
          <p:nvSpPr>
            <p:cNvPr id="169" name="Diamond 168"/>
            <p:cNvSpPr/>
            <p:nvPr/>
          </p:nvSpPr>
          <p:spPr>
            <a:xfrm>
              <a:off x="5837871" y="4300759"/>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70" name="Rectangle 169"/>
            <p:cNvSpPr/>
            <p:nvPr/>
          </p:nvSpPr>
          <p:spPr>
            <a:xfrm>
              <a:off x="4854784" y="4861712"/>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12</a:t>
              </a:r>
            </a:p>
          </p:txBody>
        </p:sp>
        <p:sp>
          <p:nvSpPr>
            <p:cNvPr id="171" name="Diamond 170"/>
            <p:cNvSpPr/>
            <p:nvPr/>
          </p:nvSpPr>
          <p:spPr>
            <a:xfrm>
              <a:off x="4861134" y="5252743"/>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72" name="Rectangle 171"/>
            <p:cNvSpPr/>
            <p:nvPr/>
          </p:nvSpPr>
          <p:spPr>
            <a:xfrm>
              <a:off x="5831521" y="4860185"/>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13</a:t>
              </a:r>
            </a:p>
          </p:txBody>
        </p:sp>
        <p:sp>
          <p:nvSpPr>
            <p:cNvPr id="173" name="Diamond 172"/>
            <p:cNvSpPr/>
            <p:nvPr/>
          </p:nvSpPr>
          <p:spPr>
            <a:xfrm>
              <a:off x="5837871" y="5251216"/>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cxnSp>
          <p:nvCxnSpPr>
            <p:cNvPr id="174" name="Straight Connector 173"/>
            <p:cNvCxnSpPr>
              <a:cxnSpLocks/>
              <a:stCxn id="167" idx="3"/>
              <a:endCxn id="169" idx="1"/>
            </p:cNvCxnSpPr>
            <p:nvPr/>
          </p:nvCxnSpPr>
          <p:spPr>
            <a:xfrm flipV="1">
              <a:off x="5267534" y="4504152"/>
              <a:ext cx="570337" cy="1527"/>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75" name="Straight Connector 174"/>
            <p:cNvCxnSpPr>
              <a:cxnSpLocks/>
              <a:stCxn id="169" idx="2"/>
              <a:endCxn id="173" idx="0"/>
            </p:cNvCxnSpPr>
            <p:nvPr/>
          </p:nvCxnSpPr>
          <p:spPr>
            <a:xfrm>
              <a:off x="6041071" y="4707545"/>
              <a:ext cx="0" cy="543671"/>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76" name="Straight Connector 175"/>
            <p:cNvCxnSpPr>
              <a:cxnSpLocks/>
              <a:stCxn id="167" idx="2"/>
              <a:endCxn id="171" idx="0"/>
            </p:cNvCxnSpPr>
            <p:nvPr/>
          </p:nvCxnSpPr>
          <p:spPr>
            <a:xfrm>
              <a:off x="5064334" y="4709072"/>
              <a:ext cx="0" cy="543671"/>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77" name="Straight Connector 176"/>
            <p:cNvCxnSpPr>
              <a:cxnSpLocks/>
              <a:stCxn id="173" idx="1"/>
              <a:endCxn id="171" idx="3"/>
            </p:cNvCxnSpPr>
            <p:nvPr/>
          </p:nvCxnSpPr>
          <p:spPr>
            <a:xfrm flipH="1">
              <a:off x="5267534" y="5454609"/>
              <a:ext cx="570337" cy="1527"/>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sp>
          <p:nvSpPr>
            <p:cNvPr id="178" name="Rectangle 177"/>
            <p:cNvSpPr/>
            <p:nvPr/>
          </p:nvSpPr>
          <p:spPr>
            <a:xfrm>
              <a:off x="6805882" y="3907404"/>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10</a:t>
              </a:r>
            </a:p>
          </p:txBody>
        </p:sp>
        <p:sp>
          <p:nvSpPr>
            <p:cNvPr id="179" name="Diamond 178"/>
            <p:cNvSpPr/>
            <p:nvPr/>
          </p:nvSpPr>
          <p:spPr>
            <a:xfrm>
              <a:off x="6812232" y="4298435"/>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80" name="Rectangle 179"/>
            <p:cNvSpPr/>
            <p:nvPr/>
          </p:nvSpPr>
          <p:spPr>
            <a:xfrm>
              <a:off x="7782619" y="3905877"/>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11</a:t>
              </a:r>
            </a:p>
          </p:txBody>
        </p:sp>
        <p:sp>
          <p:nvSpPr>
            <p:cNvPr id="181" name="Diamond 180"/>
            <p:cNvSpPr/>
            <p:nvPr/>
          </p:nvSpPr>
          <p:spPr>
            <a:xfrm>
              <a:off x="7788969" y="4296908"/>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82" name="Rectangle 181"/>
            <p:cNvSpPr/>
            <p:nvPr/>
          </p:nvSpPr>
          <p:spPr>
            <a:xfrm>
              <a:off x="6805882" y="4857861"/>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14</a:t>
              </a:r>
            </a:p>
          </p:txBody>
        </p:sp>
        <p:sp>
          <p:nvSpPr>
            <p:cNvPr id="183" name="Diamond 182"/>
            <p:cNvSpPr/>
            <p:nvPr/>
          </p:nvSpPr>
          <p:spPr>
            <a:xfrm>
              <a:off x="6812232" y="5248892"/>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sp>
          <p:nvSpPr>
            <p:cNvPr id="184" name="Rectangle 183"/>
            <p:cNvSpPr/>
            <p:nvPr/>
          </p:nvSpPr>
          <p:spPr>
            <a:xfrm>
              <a:off x="7782619" y="4856334"/>
              <a:ext cx="800100" cy="797816"/>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15</a:t>
              </a:r>
            </a:p>
          </p:txBody>
        </p:sp>
        <p:sp>
          <p:nvSpPr>
            <p:cNvPr id="185" name="Diamond 184"/>
            <p:cNvSpPr/>
            <p:nvPr/>
          </p:nvSpPr>
          <p:spPr>
            <a:xfrm>
              <a:off x="7788969" y="5247365"/>
              <a:ext cx="406400" cy="406786"/>
            </a:xfrm>
            <a:prstGeom prst="diamond">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X</a:t>
              </a:r>
            </a:p>
          </p:txBody>
        </p:sp>
        <p:cxnSp>
          <p:nvCxnSpPr>
            <p:cNvPr id="186" name="Straight Connector 185"/>
            <p:cNvCxnSpPr>
              <a:cxnSpLocks/>
              <a:stCxn id="179" idx="3"/>
              <a:endCxn id="181" idx="1"/>
            </p:cNvCxnSpPr>
            <p:nvPr/>
          </p:nvCxnSpPr>
          <p:spPr>
            <a:xfrm flipV="1">
              <a:off x="7218632" y="4500301"/>
              <a:ext cx="570337" cy="1527"/>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87" name="Straight Connector 186"/>
            <p:cNvCxnSpPr>
              <a:cxnSpLocks/>
              <a:stCxn id="181" idx="2"/>
              <a:endCxn id="185" idx="0"/>
            </p:cNvCxnSpPr>
            <p:nvPr/>
          </p:nvCxnSpPr>
          <p:spPr>
            <a:xfrm>
              <a:off x="7992169" y="4703694"/>
              <a:ext cx="0" cy="543671"/>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88" name="Straight Connector 187"/>
            <p:cNvCxnSpPr>
              <a:cxnSpLocks/>
              <a:stCxn id="179" idx="2"/>
              <a:endCxn id="183" idx="0"/>
            </p:cNvCxnSpPr>
            <p:nvPr/>
          </p:nvCxnSpPr>
          <p:spPr>
            <a:xfrm>
              <a:off x="7015432" y="4705221"/>
              <a:ext cx="0" cy="543671"/>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89" name="Straight Connector 188"/>
            <p:cNvCxnSpPr>
              <a:cxnSpLocks/>
              <a:stCxn id="185" idx="1"/>
              <a:endCxn id="183" idx="3"/>
            </p:cNvCxnSpPr>
            <p:nvPr/>
          </p:nvCxnSpPr>
          <p:spPr>
            <a:xfrm flipH="1">
              <a:off x="7218632" y="5450758"/>
              <a:ext cx="570337" cy="1527"/>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90" name="Straight Connector 189"/>
            <p:cNvCxnSpPr>
              <a:cxnSpLocks/>
              <a:stCxn id="169" idx="3"/>
              <a:endCxn id="179" idx="1"/>
            </p:cNvCxnSpPr>
            <p:nvPr/>
          </p:nvCxnSpPr>
          <p:spPr>
            <a:xfrm flipV="1">
              <a:off x="6244271" y="4501828"/>
              <a:ext cx="567961" cy="2324"/>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91" name="Straight Connector 190"/>
            <p:cNvCxnSpPr>
              <a:cxnSpLocks/>
              <a:stCxn id="173" idx="3"/>
              <a:endCxn id="183" idx="1"/>
            </p:cNvCxnSpPr>
            <p:nvPr/>
          </p:nvCxnSpPr>
          <p:spPr>
            <a:xfrm flipV="1">
              <a:off x="6244271" y="5452285"/>
              <a:ext cx="567961" cy="2324"/>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92" name="Straight Connector 191"/>
            <p:cNvCxnSpPr>
              <a:cxnSpLocks/>
              <a:stCxn id="146" idx="2"/>
              <a:endCxn id="167" idx="0"/>
            </p:cNvCxnSpPr>
            <p:nvPr/>
          </p:nvCxnSpPr>
          <p:spPr>
            <a:xfrm>
              <a:off x="5064334" y="3779929"/>
              <a:ext cx="0" cy="522357"/>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93" name="Straight Connector 192"/>
            <p:cNvCxnSpPr>
              <a:cxnSpLocks/>
              <a:endCxn id="169" idx="0"/>
            </p:cNvCxnSpPr>
            <p:nvPr/>
          </p:nvCxnSpPr>
          <p:spPr>
            <a:xfrm flipH="1">
              <a:off x="6041071" y="3774550"/>
              <a:ext cx="1" cy="526209"/>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94" name="Straight Connector 193"/>
            <p:cNvCxnSpPr>
              <a:cxnSpLocks/>
              <a:stCxn id="158" idx="2"/>
              <a:endCxn id="179" idx="0"/>
            </p:cNvCxnSpPr>
            <p:nvPr/>
          </p:nvCxnSpPr>
          <p:spPr>
            <a:xfrm>
              <a:off x="7015432" y="3776078"/>
              <a:ext cx="0" cy="522357"/>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cxnSp>
          <p:nvCxnSpPr>
            <p:cNvPr id="195" name="Straight Connector 194"/>
            <p:cNvCxnSpPr>
              <a:cxnSpLocks/>
              <a:stCxn id="159" idx="2"/>
              <a:endCxn id="181" idx="0"/>
            </p:cNvCxnSpPr>
            <p:nvPr/>
          </p:nvCxnSpPr>
          <p:spPr>
            <a:xfrm>
              <a:off x="7992169" y="3774551"/>
              <a:ext cx="0" cy="522357"/>
            </a:xfrm>
            <a:prstGeom prst="line">
              <a:avLst/>
            </a:prstGeom>
            <a:noFill/>
            <a:ln w="38100" cap="flat" cmpd="sng" algn="ctr">
              <a:solidFill>
                <a:sysClr val="windowText" lastClr="000000"/>
              </a:solidFill>
              <a:prstDash val="sysDot"/>
            </a:ln>
            <a:effectLst>
              <a:outerShdw blurRad="40000" dist="23000" dir="5400000" rotWithShape="0">
                <a:srgbClr val="000000">
                  <a:alpha val="35000"/>
                </a:srgbClr>
              </a:outerShdw>
            </a:effectLst>
          </p:spPr>
        </p:cxnSp>
        <p:sp>
          <p:nvSpPr>
            <p:cNvPr id="196" name="Rectangle 195"/>
            <p:cNvSpPr/>
            <p:nvPr/>
          </p:nvSpPr>
          <p:spPr>
            <a:xfrm>
              <a:off x="3581400" y="2023778"/>
              <a:ext cx="918948" cy="3630372"/>
            </a:xfrm>
            <a:prstGeom prst="rect">
              <a:avLst/>
            </a:prstGeom>
            <a:gradFill rotWithShape="1">
              <a:gsLst>
                <a:gs pos="0">
                  <a:srgbClr val="F79646">
                    <a:tint val="50000"/>
                    <a:satMod val="300000"/>
                  </a:srgbClr>
                </a:gs>
                <a:gs pos="35000">
                  <a:srgbClr val="F79646">
                    <a:tint val="37000"/>
                    <a:satMod val="300000"/>
                  </a:srgbClr>
                </a:gs>
                <a:gs pos="100000">
                  <a:srgbClr val="F79646">
                    <a:tint val="15000"/>
                    <a:satMod val="350000"/>
                  </a:srgbClr>
                </a:gs>
              </a:gsLst>
              <a:lin ang="16200000" scaled="1"/>
            </a:gradFill>
            <a:ln w="9525" cap="flat" cmpd="sng" algn="ctr">
              <a:solidFill>
                <a:srgbClr val="F79646">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D</a:t>
              </a:r>
              <a:b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A</a:t>
              </a:r>
              <a:b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T</a:t>
              </a:r>
              <a:b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A</a:t>
              </a:r>
              <a:b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
              </a:r>
              <a:b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M</a:t>
              </a:r>
              <a:b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E</a:t>
              </a:r>
              <a:b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M</a:t>
              </a:r>
              <a:b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O</a:t>
              </a:r>
              <a:b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R</a:t>
              </a:r>
              <a:b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Y</a:t>
              </a:r>
            </a:p>
          </p:txBody>
        </p:sp>
        <p:sp>
          <p:nvSpPr>
            <p:cNvPr id="197" name="Rectangle 196"/>
            <p:cNvSpPr/>
            <p:nvPr/>
          </p:nvSpPr>
          <p:spPr>
            <a:xfrm>
              <a:off x="4861134" y="2049018"/>
              <a:ext cx="124145" cy="297348"/>
            </a:xfrm>
            <a:prstGeom prst="rect">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8" name="Rectangle 197"/>
            <p:cNvSpPr/>
            <p:nvPr/>
          </p:nvSpPr>
          <p:spPr>
            <a:xfrm>
              <a:off x="4866684" y="2976734"/>
              <a:ext cx="124145" cy="297348"/>
            </a:xfrm>
            <a:prstGeom prst="rect">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9" name="Rectangle 198"/>
            <p:cNvSpPr/>
            <p:nvPr/>
          </p:nvSpPr>
          <p:spPr>
            <a:xfrm>
              <a:off x="4868878" y="3905877"/>
              <a:ext cx="124145" cy="297348"/>
            </a:xfrm>
            <a:prstGeom prst="rect">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0" name="Rectangle 199"/>
            <p:cNvSpPr/>
            <p:nvPr/>
          </p:nvSpPr>
          <p:spPr>
            <a:xfrm>
              <a:off x="4861134" y="4868795"/>
              <a:ext cx="124145" cy="297348"/>
            </a:xfrm>
            <a:prstGeom prst="rect">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201" name="Straight Connector 200"/>
            <p:cNvCxnSpPr>
              <a:cxnSpLocks/>
              <a:endCxn id="197" idx="1"/>
            </p:cNvCxnSpPr>
            <p:nvPr/>
          </p:nvCxnSpPr>
          <p:spPr>
            <a:xfrm>
              <a:off x="4500348" y="2197692"/>
              <a:ext cx="360786" cy="0"/>
            </a:xfrm>
            <a:prstGeom prst="line">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cxnSp>
          <p:nvCxnSpPr>
            <p:cNvPr id="202" name="Straight Connector 201"/>
            <p:cNvCxnSpPr/>
            <p:nvPr/>
          </p:nvCxnSpPr>
          <p:spPr>
            <a:xfrm>
              <a:off x="4493998" y="3125408"/>
              <a:ext cx="360786" cy="0"/>
            </a:xfrm>
            <a:prstGeom prst="line">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cxnSp>
          <p:nvCxnSpPr>
            <p:cNvPr id="203" name="Straight Connector 202"/>
            <p:cNvCxnSpPr/>
            <p:nvPr/>
          </p:nvCxnSpPr>
          <p:spPr>
            <a:xfrm>
              <a:off x="4493998" y="4062584"/>
              <a:ext cx="360786" cy="0"/>
            </a:xfrm>
            <a:prstGeom prst="line">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cxnSp>
          <p:nvCxnSpPr>
            <p:cNvPr id="204" name="Straight Connector 203"/>
            <p:cNvCxnSpPr/>
            <p:nvPr/>
          </p:nvCxnSpPr>
          <p:spPr>
            <a:xfrm>
              <a:off x="4508092" y="5010178"/>
              <a:ext cx="360786" cy="0"/>
            </a:xfrm>
            <a:prstGeom prst="line">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grpSp>
      <p:grpSp>
        <p:nvGrpSpPr>
          <p:cNvPr id="205" name="Group 204"/>
          <p:cNvGrpSpPr/>
          <p:nvPr/>
        </p:nvGrpSpPr>
        <p:grpSpPr>
          <a:xfrm>
            <a:off x="2735877" y="253968"/>
            <a:ext cx="4517308" cy="2789903"/>
            <a:chOff x="8701744" y="2909772"/>
            <a:chExt cx="4517308" cy="2789903"/>
          </a:xfrm>
        </p:grpSpPr>
        <p:sp>
          <p:nvSpPr>
            <p:cNvPr id="206" name="Rectangle 205"/>
            <p:cNvSpPr/>
            <p:nvPr/>
          </p:nvSpPr>
          <p:spPr>
            <a:xfrm>
              <a:off x="9382819" y="2936183"/>
              <a:ext cx="3836233" cy="2763492"/>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7" name="Rectangle 206"/>
            <p:cNvSpPr/>
            <p:nvPr/>
          </p:nvSpPr>
          <p:spPr>
            <a:xfrm>
              <a:off x="10407649" y="4281036"/>
              <a:ext cx="1200150" cy="1188844"/>
            </a:xfrm>
            <a:prstGeom prst="rect">
              <a:avLst/>
            </a:prstGeom>
            <a:gradFill rotWithShape="1">
              <a:gsLst>
                <a:gs pos="0">
                  <a:srgbClr val="C0504D">
                    <a:tint val="50000"/>
                    <a:satMod val="300000"/>
                  </a:srgbClr>
                </a:gs>
                <a:gs pos="35000">
                  <a:srgbClr val="C0504D">
                    <a:tint val="37000"/>
                    <a:satMod val="300000"/>
                  </a:srgbClr>
                </a:gs>
                <a:gs pos="100000">
                  <a:srgbClr val="C0504D">
                    <a:tint val="15000"/>
                    <a:satMod val="350000"/>
                  </a:srgbClr>
                </a:gs>
              </a:gsLst>
              <a:lin ang="16200000" scaled="1"/>
            </a:gradFill>
            <a:ln w="9525" cap="flat" cmpd="sng" algn="ctr">
              <a:solidFill>
                <a:srgbClr val="C0504D">
                  <a:shade val="95000"/>
                  <a:satMod val="105000"/>
                </a:srgbClr>
              </a:solidFill>
              <a:prstDash val="solid"/>
            </a:ln>
            <a:effectLst>
              <a:outerShdw blurRad="40000" dist="20000" dir="5400000" rotWithShape="0">
                <a:srgbClr val="000000">
                  <a:alpha val="38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CrossBar</a:t>
              </a:r>
              <a:b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Switch</a:t>
              </a:r>
            </a:p>
          </p:txBody>
        </p:sp>
        <p:sp>
          <p:nvSpPr>
            <p:cNvPr id="208" name="Arrow: Right 71"/>
            <p:cNvSpPr/>
            <p:nvPr/>
          </p:nvSpPr>
          <p:spPr>
            <a:xfrm>
              <a:off x="8728258" y="4417128"/>
              <a:ext cx="896182" cy="206375"/>
            </a:xfrm>
            <a:prstGeom prst="rightArrow">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a:ln>
                    <a:noFill/>
                  </a:ln>
                  <a:solidFill>
                    <a:prstClr val="white"/>
                  </a:solidFill>
                  <a:effectLst/>
                  <a:uLnTx/>
                  <a:uFillTx/>
                  <a:latin typeface="Calibri" panose="020F0502020204030204"/>
                  <a:ea typeface="+mn-ea"/>
                  <a:cs typeface="+mn-cs"/>
                </a:rPr>
                <a:t>NORTH</a:t>
              </a:r>
            </a:p>
          </p:txBody>
        </p:sp>
        <p:sp>
          <p:nvSpPr>
            <p:cNvPr id="209" name="Arrow: Right 72"/>
            <p:cNvSpPr/>
            <p:nvPr/>
          </p:nvSpPr>
          <p:spPr>
            <a:xfrm>
              <a:off x="8733011" y="4699806"/>
              <a:ext cx="896182" cy="206375"/>
            </a:xfrm>
            <a:prstGeom prst="rightArrow">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a:ln>
                    <a:noFill/>
                  </a:ln>
                  <a:solidFill>
                    <a:prstClr val="white"/>
                  </a:solidFill>
                  <a:effectLst/>
                  <a:uLnTx/>
                  <a:uFillTx/>
                  <a:latin typeface="Calibri" panose="020F0502020204030204"/>
                  <a:ea typeface="+mn-ea"/>
                  <a:cs typeface="+mn-cs"/>
                </a:rPr>
                <a:t>EAST</a:t>
              </a:r>
            </a:p>
          </p:txBody>
        </p:sp>
        <p:grpSp>
          <p:nvGrpSpPr>
            <p:cNvPr id="210" name="Group 209"/>
            <p:cNvGrpSpPr/>
            <p:nvPr/>
          </p:nvGrpSpPr>
          <p:grpSpPr>
            <a:xfrm rot="16200000">
              <a:off x="11899539" y="4012109"/>
              <a:ext cx="297349" cy="835246"/>
              <a:chOff x="7816884" y="4771862"/>
              <a:chExt cx="474205" cy="984588"/>
            </a:xfrm>
          </p:grpSpPr>
          <p:sp>
            <p:nvSpPr>
              <p:cNvPr id="264" name="Arrow: Right 132"/>
              <p:cNvSpPr/>
              <p:nvPr/>
            </p:nvSpPr>
            <p:spPr>
              <a:xfrm rot="5400000">
                <a:off x="7600123" y="5205171"/>
                <a:ext cx="896182" cy="206375"/>
              </a:xfrm>
              <a:prstGeom prst="rightArrow">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800" b="0" i="0" u="none" strike="noStrike" kern="1200" cap="none" spc="0" normalizeH="0" baseline="0" noProof="0">
                    <a:ln>
                      <a:noFill/>
                    </a:ln>
                    <a:solidFill>
                      <a:prstClr val="white"/>
                    </a:solidFill>
                    <a:effectLst/>
                    <a:uLnTx/>
                    <a:uFillTx/>
                    <a:latin typeface="Calibri" panose="020F0502020204030204"/>
                    <a:ea typeface="+mn-ea"/>
                    <a:cs typeface="+mn-cs"/>
                  </a:rPr>
                  <a:t>NORTH</a:t>
                </a:r>
              </a:p>
            </p:txBody>
          </p:sp>
          <p:sp>
            <p:nvSpPr>
              <p:cNvPr id="265" name="Isosceles Triangle 264"/>
              <p:cNvSpPr/>
              <p:nvPr/>
            </p:nvSpPr>
            <p:spPr>
              <a:xfrm rot="10800000">
                <a:off x="7816884" y="4771862"/>
                <a:ext cx="474205" cy="176167"/>
              </a:xfrm>
              <a:prstGeom prst="triangle">
                <a:avLst>
                  <a:gd name="adj" fmla="val 49999"/>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11" name="Rectangle 210"/>
            <p:cNvSpPr/>
            <p:nvPr/>
          </p:nvSpPr>
          <p:spPr>
            <a:xfrm>
              <a:off x="9613558" y="4406804"/>
              <a:ext cx="455894" cy="200662"/>
            </a:xfrm>
            <a:prstGeom prst="rect">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a:noFill/>
                  </a:ln>
                  <a:solidFill>
                    <a:prstClr val="white"/>
                  </a:solidFill>
                  <a:effectLst/>
                  <a:uLnTx/>
                  <a:uFillTx/>
                  <a:latin typeface="Calibri" panose="020F0502020204030204"/>
                  <a:ea typeface="+mn-ea"/>
                  <a:cs typeface="+mn-cs"/>
                </a:rPr>
                <a:t>R0</a:t>
              </a:r>
            </a:p>
          </p:txBody>
        </p:sp>
        <p:grpSp>
          <p:nvGrpSpPr>
            <p:cNvPr id="212" name="Group 211"/>
            <p:cNvGrpSpPr/>
            <p:nvPr/>
          </p:nvGrpSpPr>
          <p:grpSpPr>
            <a:xfrm rot="16200000">
              <a:off x="11899538" y="4309179"/>
              <a:ext cx="297349" cy="835246"/>
              <a:chOff x="7816884" y="4771862"/>
              <a:chExt cx="474205" cy="984588"/>
            </a:xfrm>
          </p:grpSpPr>
          <p:sp>
            <p:nvSpPr>
              <p:cNvPr id="262" name="Arrow: Right 130"/>
              <p:cNvSpPr/>
              <p:nvPr/>
            </p:nvSpPr>
            <p:spPr>
              <a:xfrm rot="5400000">
                <a:off x="7600123" y="5205171"/>
                <a:ext cx="896182" cy="206375"/>
              </a:xfrm>
              <a:prstGeom prst="rightArrow">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800" b="0" i="0" u="none" strike="noStrike" kern="1200" cap="none" spc="0" normalizeH="0" baseline="0" noProof="0">
                    <a:ln>
                      <a:noFill/>
                    </a:ln>
                    <a:solidFill>
                      <a:prstClr val="white"/>
                    </a:solidFill>
                    <a:effectLst/>
                    <a:uLnTx/>
                    <a:uFillTx/>
                    <a:latin typeface="Calibri" panose="020F0502020204030204"/>
                    <a:ea typeface="+mn-ea"/>
                    <a:cs typeface="+mn-cs"/>
                  </a:rPr>
                  <a:t>EAST</a:t>
                </a:r>
              </a:p>
            </p:txBody>
          </p:sp>
          <p:sp>
            <p:nvSpPr>
              <p:cNvPr id="263" name="Isosceles Triangle 262"/>
              <p:cNvSpPr/>
              <p:nvPr/>
            </p:nvSpPr>
            <p:spPr>
              <a:xfrm rot="10800000">
                <a:off x="7816884" y="4771862"/>
                <a:ext cx="474205" cy="176167"/>
              </a:xfrm>
              <a:prstGeom prst="triangle">
                <a:avLst>
                  <a:gd name="adj" fmla="val 49999"/>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13" name="Group 212"/>
            <p:cNvGrpSpPr/>
            <p:nvPr/>
          </p:nvGrpSpPr>
          <p:grpSpPr>
            <a:xfrm rot="16200000">
              <a:off x="11891811" y="4606529"/>
              <a:ext cx="297349" cy="835246"/>
              <a:chOff x="7816884" y="4771862"/>
              <a:chExt cx="474205" cy="984588"/>
            </a:xfrm>
          </p:grpSpPr>
          <p:sp>
            <p:nvSpPr>
              <p:cNvPr id="260" name="Arrow: Right 128"/>
              <p:cNvSpPr/>
              <p:nvPr/>
            </p:nvSpPr>
            <p:spPr>
              <a:xfrm rot="5400000">
                <a:off x="7600123" y="5205171"/>
                <a:ext cx="896182" cy="206375"/>
              </a:xfrm>
              <a:prstGeom prst="rightArrow">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800" b="0" i="0" u="none" strike="noStrike" kern="1200" cap="none" spc="0" normalizeH="0" baseline="0" noProof="0">
                    <a:ln>
                      <a:noFill/>
                    </a:ln>
                    <a:solidFill>
                      <a:prstClr val="white"/>
                    </a:solidFill>
                    <a:effectLst/>
                    <a:uLnTx/>
                    <a:uFillTx/>
                    <a:latin typeface="Calibri" panose="020F0502020204030204"/>
                    <a:ea typeface="+mn-ea"/>
                    <a:cs typeface="+mn-cs"/>
                  </a:rPr>
                  <a:t>WEST</a:t>
                </a:r>
              </a:p>
            </p:txBody>
          </p:sp>
          <p:sp>
            <p:nvSpPr>
              <p:cNvPr id="261" name="Isosceles Triangle 260"/>
              <p:cNvSpPr/>
              <p:nvPr/>
            </p:nvSpPr>
            <p:spPr>
              <a:xfrm rot="10800000">
                <a:off x="7816884" y="4771862"/>
                <a:ext cx="474205" cy="176167"/>
              </a:xfrm>
              <a:prstGeom prst="triangle">
                <a:avLst>
                  <a:gd name="adj" fmla="val 49999"/>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14" name="Group 213"/>
            <p:cNvGrpSpPr/>
            <p:nvPr/>
          </p:nvGrpSpPr>
          <p:grpSpPr>
            <a:xfrm rot="16200000">
              <a:off x="11891810" y="4903599"/>
              <a:ext cx="297349" cy="835246"/>
              <a:chOff x="7816884" y="4771862"/>
              <a:chExt cx="474205" cy="984588"/>
            </a:xfrm>
          </p:grpSpPr>
          <p:sp>
            <p:nvSpPr>
              <p:cNvPr id="258" name="Arrow: Right 126"/>
              <p:cNvSpPr/>
              <p:nvPr/>
            </p:nvSpPr>
            <p:spPr>
              <a:xfrm rot="5400000">
                <a:off x="7600123" y="5205171"/>
                <a:ext cx="896182" cy="206375"/>
              </a:xfrm>
              <a:prstGeom prst="rightArrow">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800" b="0" i="0" u="none" strike="noStrike" kern="1200" cap="none" spc="0" normalizeH="0" baseline="0" noProof="0">
                    <a:ln>
                      <a:noFill/>
                    </a:ln>
                    <a:solidFill>
                      <a:prstClr val="white"/>
                    </a:solidFill>
                    <a:effectLst/>
                    <a:uLnTx/>
                    <a:uFillTx/>
                    <a:latin typeface="Calibri" panose="020F0502020204030204"/>
                    <a:ea typeface="+mn-ea"/>
                    <a:cs typeface="+mn-cs"/>
                  </a:rPr>
                  <a:t>SOUTH</a:t>
                </a:r>
              </a:p>
            </p:txBody>
          </p:sp>
          <p:sp>
            <p:nvSpPr>
              <p:cNvPr id="259" name="Isosceles Triangle 258"/>
              <p:cNvSpPr/>
              <p:nvPr/>
            </p:nvSpPr>
            <p:spPr>
              <a:xfrm rot="10800000">
                <a:off x="7816884" y="4771862"/>
                <a:ext cx="474205" cy="176167"/>
              </a:xfrm>
              <a:prstGeom prst="triangle">
                <a:avLst>
                  <a:gd name="adj" fmla="val 49999"/>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15" name="Rectangle 214"/>
            <p:cNvSpPr/>
            <p:nvPr/>
          </p:nvSpPr>
          <p:spPr>
            <a:xfrm>
              <a:off x="9608119" y="4689041"/>
              <a:ext cx="455894" cy="200662"/>
            </a:xfrm>
            <a:prstGeom prst="rect">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a:noFill/>
                  </a:ln>
                  <a:solidFill>
                    <a:prstClr val="white"/>
                  </a:solidFill>
                  <a:effectLst/>
                  <a:uLnTx/>
                  <a:uFillTx/>
                  <a:latin typeface="Calibri" panose="020F0502020204030204"/>
                  <a:ea typeface="+mn-ea"/>
                  <a:cs typeface="+mn-cs"/>
                </a:rPr>
                <a:t>R1</a:t>
              </a:r>
            </a:p>
          </p:txBody>
        </p:sp>
        <p:sp>
          <p:nvSpPr>
            <p:cNvPr id="216" name="Rectangle 215"/>
            <p:cNvSpPr/>
            <p:nvPr/>
          </p:nvSpPr>
          <p:spPr>
            <a:xfrm>
              <a:off x="9605653" y="4970694"/>
              <a:ext cx="455894" cy="200662"/>
            </a:xfrm>
            <a:prstGeom prst="rect">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a:noFill/>
                  </a:ln>
                  <a:solidFill>
                    <a:prstClr val="white"/>
                  </a:solidFill>
                  <a:effectLst/>
                  <a:uLnTx/>
                  <a:uFillTx/>
                  <a:latin typeface="Calibri" panose="020F0502020204030204"/>
                  <a:ea typeface="+mn-ea"/>
                  <a:cs typeface="+mn-cs"/>
                </a:rPr>
                <a:t>R2</a:t>
              </a:r>
            </a:p>
          </p:txBody>
        </p:sp>
        <p:sp>
          <p:nvSpPr>
            <p:cNvPr id="217" name="Rectangle 216"/>
            <p:cNvSpPr/>
            <p:nvPr/>
          </p:nvSpPr>
          <p:spPr>
            <a:xfrm>
              <a:off x="9605653" y="5269218"/>
              <a:ext cx="455894" cy="200662"/>
            </a:xfrm>
            <a:prstGeom prst="rect">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a:noFill/>
                  </a:ln>
                  <a:solidFill>
                    <a:prstClr val="white"/>
                  </a:solidFill>
                  <a:effectLst/>
                  <a:uLnTx/>
                  <a:uFillTx/>
                  <a:latin typeface="Calibri" panose="020F0502020204030204"/>
                  <a:ea typeface="+mn-ea"/>
                  <a:cs typeface="+mn-cs"/>
                </a:rPr>
                <a:t>R3</a:t>
              </a:r>
            </a:p>
          </p:txBody>
        </p:sp>
        <p:sp>
          <p:nvSpPr>
            <p:cNvPr id="218" name="Arrow: Right 81"/>
            <p:cNvSpPr/>
            <p:nvPr/>
          </p:nvSpPr>
          <p:spPr>
            <a:xfrm>
              <a:off x="8701744" y="4983432"/>
              <a:ext cx="896182" cy="206375"/>
            </a:xfrm>
            <a:prstGeom prst="rightArrow">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a:ln>
                    <a:noFill/>
                  </a:ln>
                  <a:solidFill>
                    <a:prstClr val="white"/>
                  </a:solidFill>
                  <a:effectLst/>
                  <a:uLnTx/>
                  <a:uFillTx/>
                  <a:latin typeface="Calibri" panose="020F0502020204030204"/>
                  <a:ea typeface="+mn-ea"/>
                  <a:cs typeface="+mn-cs"/>
                </a:rPr>
                <a:t>WEST</a:t>
              </a:r>
            </a:p>
          </p:txBody>
        </p:sp>
        <p:sp>
          <p:nvSpPr>
            <p:cNvPr id="219" name="Arrow: Right 82"/>
            <p:cNvSpPr/>
            <p:nvPr/>
          </p:nvSpPr>
          <p:spPr>
            <a:xfrm>
              <a:off x="8717275" y="5263505"/>
              <a:ext cx="896182" cy="206375"/>
            </a:xfrm>
            <a:prstGeom prst="rightArrow">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a:ln>
                    <a:noFill/>
                  </a:ln>
                  <a:solidFill>
                    <a:prstClr val="white"/>
                  </a:solidFill>
                  <a:effectLst/>
                  <a:uLnTx/>
                  <a:uFillTx/>
                  <a:latin typeface="Calibri" panose="020F0502020204030204"/>
                  <a:ea typeface="+mn-ea"/>
                  <a:cs typeface="+mn-cs"/>
                </a:rPr>
                <a:t>SOUTH</a:t>
              </a:r>
            </a:p>
          </p:txBody>
        </p:sp>
        <p:grpSp>
          <p:nvGrpSpPr>
            <p:cNvPr id="220" name="Group 219"/>
            <p:cNvGrpSpPr/>
            <p:nvPr/>
          </p:nvGrpSpPr>
          <p:grpSpPr>
            <a:xfrm>
              <a:off x="9510432" y="4359617"/>
              <a:ext cx="897217" cy="138421"/>
              <a:chOff x="7118130" y="3732630"/>
              <a:chExt cx="897217" cy="138421"/>
            </a:xfrm>
          </p:grpSpPr>
          <p:cxnSp>
            <p:nvCxnSpPr>
              <p:cNvPr id="255" name="Straight Arrow Connector 254"/>
              <p:cNvCxnSpPr/>
              <p:nvPr/>
            </p:nvCxnSpPr>
            <p:spPr>
              <a:xfrm>
                <a:off x="7677150" y="3871051"/>
                <a:ext cx="338197" cy="0"/>
              </a:xfrm>
              <a:prstGeom prst="straightConnector1">
                <a:avLst/>
              </a:prstGeom>
              <a:noFill/>
              <a:ln w="38100" cap="flat" cmpd="sng" algn="ctr">
                <a:solidFill>
                  <a:sysClr val="windowText" lastClr="000000"/>
                </a:solidFill>
                <a:prstDash val="solid"/>
                <a:tailEnd type="triangle"/>
              </a:ln>
              <a:effectLst>
                <a:outerShdw blurRad="40000" dist="23000" dir="5400000" rotWithShape="0">
                  <a:srgbClr val="000000">
                    <a:alpha val="35000"/>
                  </a:srgbClr>
                </a:outerShdw>
              </a:effectLst>
            </p:spPr>
          </p:cxnSp>
          <p:cxnSp>
            <p:nvCxnSpPr>
              <p:cNvPr id="256" name="Connector: Elbow 124"/>
              <p:cNvCxnSpPr/>
              <p:nvPr/>
            </p:nvCxnSpPr>
            <p:spPr>
              <a:xfrm flipV="1">
                <a:off x="7118130" y="3732630"/>
                <a:ext cx="613789" cy="41325"/>
              </a:xfrm>
              <a:prstGeom prst="bentConnector3">
                <a:avLst>
                  <a:gd name="adj1" fmla="val 1505"/>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cxnSp>
            <p:nvCxnSpPr>
              <p:cNvPr id="257" name="Straight Connector 256"/>
              <p:cNvCxnSpPr/>
              <p:nvPr/>
            </p:nvCxnSpPr>
            <p:spPr>
              <a:xfrm>
                <a:off x="7722354" y="3732631"/>
                <a:ext cx="0" cy="138420"/>
              </a:xfrm>
              <a:prstGeom prst="line">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grpSp>
        <p:grpSp>
          <p:nvGrpSpPr>
            <p:cNvPr id="221" name="Group 220"/>
            <p:cNvGrpSpPr/>
            <p:nvPr/>
          </p:nvGrpSpPr>
          <p:grpSpPr>
            <a:xfrm>
              <a:off x="9510432" y="4652154"/>
              <a:ext cx="897217" cy="138421"/>
              <a:chOff x="7118130" y="3732630"/>
              <a:chExt cx="897217" cy="138421"/>
            </a:xfrm>
          </p:grpSpPr>
          <p:cxnSp>
            <p:nvCxnSpPr>
              <p:cNvPr id="252" name="Straight Arrow Connector 251"/>
              <p:cNvCxnSpPr/>
              <p:nvPr/>
            </p:nvCxnSpPr>
            <p:spPr>
              <a:xfrm>
                <a:off x="7677150" y="3871051"/>
                <a:ext cx="338197" cy="0"/>
              </a:xfrm>
              <a:prstGeom prst="straightConnector1">
                <a:avLst/>
              </a:prstGeom>
              <a:noFill/>
              <a:ln w="38100" cap="flat" cmpd="sng" algn="ctr">
                <a:solidFill>
                  <a:sysClr val="windowText" lastClr="000000"/>
                </a:solidFill>
                <a:prstDash val="solid"/>
                <a:tailEnd type="triangle"/>
              </a:ln>
              <a:effectLst>
                <a:outerShdw blurRad="40000" dist="23000" dir="5400000" rotWithShape="0">
                  <a:srgbClr val="000000">
                    <a:alpha val="35000"/>
                  </a:srgbClr>
                </a:outerShdw>
              </a:effectLst>
            </p:spPr>
          </p:cxnSp>
          <p:cxnSp>
            <p:nvCxnSpPr>
              <p:cNvPr id="253" name="Connector: Elbow 121"/>
              <p:cNvCxnSpPr/>
              <p:nvPr/>
            </p:nvCxnSpPr>
            <p:spPr>
              <a:xfrm flipV="1">
                <a:off x="7118130" y="3732630"/>
                <a:ext cx="613789" cy="41325"/>
              </a:xfrm>
              <a:prstGeom prst="bentConnector3">
                <a:avLst>
                  <a:gd name="adj1" fmla="val 1505"/>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cxnSp>
            <p:nvCxnSpPr>
              <p:cNvPr id="254" name="Straight Connector 253"/>
              <p:cNvCxnSpPr/>
              <p:nvPr/>
            </p:nvCxnSpPr>
            <p:spPr>
              <a:xfrm>
                <a:off x="7722354" y="3732631"/>
                <a:ext cx="0" cy="138420"/>
              </a:xfrm>
              <a:prstGeom prst="line">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grpSp>
        <p:grpSp>
          <p:nvGrpSpPr>
            <p:cNvPr id="222" name="Group 221"/>
            <p:cNvGrpSpPr/>
            <p:nvPr/>
          </p:nvGrpSpPr>
          <p:grpSpPr>
            <a:xfrm>
              <a:off x="9507864" y="4930728"/>
              <a:ext cx="897217" cy="138421"/>
              <a:chOff x="7118130" y="3732630"/>
              <a:chExt cx="897217" cy="138421"/>
            </a:xfrm>
          </p:grpSpPr>
          <p:cxnSp>
            <p:nvCxnSpPr>
              <p:cNvPr id="249" name="Straight Arrow Connector 248"/>
              <p:cNvCxnSpPr/>
              <p:nvPr/>
            </p:nvCxnSpPr>
            <p:spPr>
              <a:xfrm>
                <a:off x="7677150" y="3871051"/>
                <a:ext cx="338197" cy="0"/>
              </a:xfrm>
              <a:prstGeom prst="straightConnector1">
                <a:avLst/>
              </a:prstGeom>
              <a:noFill/>
              <a:ln w="38100" cap="flat" cmpd="sng" algn="ctr">
                <a:solidFill>
                  <a:sysClr val="windowText" lastClr="000000"/>
                </a:solidFill>
                <a:prstDash val="solid"/>
                <a:tailEnd type="triangle"/>
              </a:ln>
              <a:effectLst>
                <a:outerShdw blurRad="40000" dist="23000" dir="5400000" rotWithShape="0">
                  <a:srgbClr val="000000">
                    <a:alpha val="35000"/>
                  </a:srgbClr>
                </a:outerShdw>
              </a:effectLst>
            </p:spPr>
          </p:cxnSp>
          <p:cxnSp>
            <p:nvCxnSpPr>
              <p:cNvPr id="250" name="Connector: Elbow 118"/>
              <p:cNvCxnSpPr/>
              <p:nvPr/>
            </p:nvCxnSpPr>
            <p:spPr>
              <a:xfrm flipV="1">
                <a:off x="7118130" y="3732630"/>
                <a:ext cx="613789" cy="41325"/>
              </a:xfrm>
              <a:prstGeom prst="bentConnector3">
                <a:avLst>
                  <a:gd name="adj1" fmla="val 1505"/>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cxnSp>
            <p:nvCxnSpPr>
              <p:cNvPr id="251" name="Straight Connector 250"/>
              <p:cNvCxnSpPr/>
              <p:nvPr/>
            </p:nvCxnSpPr>
            <p:spPr>
              <a:xfrm>
                <a:off x="7722354" y="3732631"/>
                <a:ext cx="0" cy="138420"/>
              </a:xfrm>
              <a:prstGeom prst="line">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grpSp>
        <p:grpSp>
          <p:nvGrpSpPr>
            <p:cNvPr id="223" name="Group 222"/>
            <p:cNvGrpSpPr/>
            <p:nvPr/>
          </p:nvGrpSpPr>
          <p:grpSpPr>
            <a:xfrm>
              <a:off x="9510950" y="5212745"/>
              <a:ext cx="897217" cy="138421"/>
              <a:chOff x="7118130" y="3732630"/>
              <a:chExt cx="897217" cy="138421"/>
            </a:xfrm>
          </p:grpSpPr>
          <p:cxnSp>
            <p:nvCxnSpPr>
              <p:cNvPr id="246" name="Straight Arrow Connector 245"/>
              <p:cNvCxnSpPr/>
              <p:nvPr/>
            </p:nvCxnSpPr>
            <p:spPr>
              <a:xfrm>
                <a:off x="7677150" y="3871051"/>
                <a:ext cx="338197" cy="0"/>
              </a:xfrm>
              <a:prstGeom prst="straightConnector1">
                <a:avLst/>
              </a:prstGeom>
              <a:noFill/>
              <a:ln w="38100" cap="flat" cmpd="sng" algn="ctr">
                <a:solidFill>
                  <a:sysClr val="windowText" lastClr="000000"/>
                </a:solidFill>
                <a:prstDash val="solid"/>
                <a:tailEnd type="triangle"/>
              </a:ln>
              <a:effectLst>
                <a:outerShdw blurRad="40000" dist="23000" dir="5400000" rotWithShape="0">
                  <a:srgbClr val="000000">
                    <a:alpha val="35000"/>
                  </a:srgbClr>
                </a:outerShdw>
              </a:effectLst>
            </p:spPr>
          </p:cxnSp>
          <p:cxnSp>
            <p:nvCxnSpPr>
              <p:cNvPr id="247" name="Connector: Elbow 115"/>
              <p:cNvCxnSpPr/>
              <p:nvPr/>
            </p:nvCxnSpPr>
            <p:spPr>
              <a:xfrm flipV="1">
                <a:off x="7118130" y="3732630"/>
                <a:ext cx="613789" cy="41325"/>
              </a:xfrm>
              <a:prstGeom prst="bentConnector3">
                <a:avLst>
                  <a:gd name="adj1" fmla="val 1505"/>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cxnSp>
            <p:nvCxnSpPr>
              <p:cNvPr id="248" name="Straight Connector 247"/>
              <p:cNvCxnSpPr/>
              <p:nvPr/>
            </p:nvCxnSpPr>
            <p:spPr>
              <a:xfrm>
                <a:off x="7722354" y="3732631"/>
                <a:ext cx="0" cy="138420"/>
              </a:xfrm>
              <a:prstGeom prst="line">
                <a:avLst/>
              </a:prstGeom>
              <a:noFill/>
              <a:ln w="38100" cap="flat" cmpd="sng" algn="ctr">
                <a:solidFill>
                  <a:sysClr val="windowText" lastClr="000000"/>
                </a:solidFill>
                <a:prstDash val="solid"/>
              </a:ln>
              <a:effectLst>
                <a:outerShdw blurRad="40000" dist="23000" dir="5400000" rotWithShape="0">
                  <a:srgbClr val="000000">
                    <a:alpha val="35000"/>
                  </a:srgbClr>
                </a:outerShdw>
              </a:effectLst>
            </p:spPr>
          </p:cxnSp>
        </p:grpSp>
        <p:sp>
          <p:nvSpPr>
            <p:cNvPr id="224" name="Rectangle 223"/>
            <p:cNvSpPr/>
            <p:nvPr/>
          </p:nvSpPr>
          <p:spPr>
            <a:xfrm>
              <a:off x="10823581" y="3181265"/>
              <a:ext cx="728604" cy="536119"/>
            </a:xfrm>
            <a:prstGeom prst="rect">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a:ln>
                    <a:noFill/>
                  </a:ln>
                  <a:solidFill>
                    <a:prstClr val="white"/>
                  </a:solidFill>
                  <a:effectLst/>
                  <a:uLnTx/>
                  <a:uFillTx/>
                  <a:latin typeface="Calibri" panose="020F0502020204030204"/>
                  <a:ea typeface="+mn-ea"/>
                  <a:cs typeface="+mn-cs"/>
                </a:rPr>
                <a:t>ALU</a:t>
              </a:r>
            </a:p>
          </p:txBody>
        </p:sp>
        <p:sp>
          <p:nvSpPr>
            <p:cNvPr id="225" name="Rectangle 224"/>
            <p:cNvSpPr/>
            <p:nvPr/>
          </p:nvSpPr>
          <p:spPr>
            <a:xfrm>
              <a:off x="12064940" y="2909772"/>
              <a:ext cx="1154112" cy="848897"/>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t"/>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CONFIG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black"/>
                  </a:solidFill>
                  <a:effectLst/>
                  <a:uLnTx/>
                  <a:uFillTx/>
                  <a:latin typeface="Calibri" panose="020F0502020204030204"/>
                  <a:ea typeface="+mn-ea"/>
                  <a:cs typeface="+mn-cs"/>
                </a:rPr>
                <a:t>MEM</a:t>
              </a:r>
            </a:p>
          </p:txBody>
        </p:sp>
        <p:sp>
          <p:nvSpPr>
            <p:cNvPr id="226" name="Rectangle 225"/>
            <p:cNvSpPr/>
            <p:nvPr/>
          </p:nvSpPr>
          <p:spPr>
            <a:xfrm>
              <a:off x="10823582" y="3580173"/>
              <a:ext cx="202318" cy="142875"/>
            </a:xfrm>
            <a:prstGeom prst="rect">
              <a:avLst/>
            </a:prstGeom>
            <a:solidFill>
              <a:sysClr val="window" lastClr="FFFFFF"/>
            </a:solidFill>
            <a:ln w="25400" cap="flat" cmpd="sng" algn="ctr">
              <a:solidFill>
                <a:sysClr val="windowText" lastClr="000000"/>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0" normalizeH="0" baseline="0" noProof="0" dirty="0">
                  <a:ln>
                    <a:noFill/>
                  </a:ln>
                  <a:solidFill>
                    <a:prstClr val="black"/>
                  </a:solidFill>
                  <a:effectLst/>
                  <a:uLnTx/>
                  <a:uFillTx/>
                  <a:latin typeface="Calibri" panose="020F0502020204030204"/>
                  <a:ea typeface="+mn-ea"/>
                  <a:cs typeface="+mn-cs"/>
                </a:rPr>
                <a:t>P</a:t>
              </a:r>
            </a:p>
          </p:txBody>
        </p:sp>
        <p:sp>
          <p:nvSpPr>
            <p:cNvPr id="227" name="Rectangle 226"/>
            <p:cNvSpPr/>
            <p:nvPr/>
          </p:nvSpPr>
          <p:spPr>
            <a:xfrm>
              <a:off x="11096250" y="3580173"/>
              <a:ext cx="202318" cy="142875"/>
            </a:xfrm>
            <a:prstGeom prst="rect">
              <a:avLst/>
            </a:prstGeom>
            <a:solidFill>
              <a:sysClr val="window" lastClr="FFFFFF"/>
            </a:solidFill>
            <a:ln w="25400" cap="flat" cmpd="sng" algn="ctr">
              <a:solidFill>
                <a:sysClr val="windowText" lastClr="000000"/>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8" name="Rectangle 227"/>
            <p:cNvSpPr/>
            <p:nvPr/>
          </p:nvSpPr>
          <p:spPr>
            <a:xfrm>
              <a:off x="11362435" y="3574509"/>
              <a:ext cx="202318" cy="142875"/>
            </a:xfrm>
            <a:prstGeom prst="rect">
              <a:avLst/>
            </a:prstGeom>
            <a:solidFill>
              <a:sysClr val="window" lastClr="FFFFFF"/>
            </a:solidFill>
            <a:ln w="25400" cap="flat" cmpd="sng" algn="ctr">
              <a:solidFill>
                <a:sysClr val="windowText" lastClr="000000"/>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229" name="Straight Arrow Connector 228"/>
            <p:cNvCxnSpPr>
              <a:endCxn id="226" idx="2"/>
            </p:cNvCxnSpPr>
            <p:nvPr/>
          </p:nvCxnSpPr>
          <p:spPr>
            <a:xfrm flipV="1">
              <a:off x="10921396" y="3723048"/>
              <a:ext cx="3345" cy="552324"/>
            </a:xfrm>
            <a:prstGeom prst="straightConnector1">
              <a:avLst/>
            </a:prstGeom>
            <a:noFill/>
            <a:ln w="38100" cap="flat" cmpd="sng" algn="ctr">
              <a:solidFill>
                <a:sysClr val="windowText" lastClr="000000"/>
              </a:solidFill>
              <a:prstDash val="solid"/>
              <a:tailEnd type="triangle"/>
            </a:ln>
            <a:effectLst>
              <a:outerShdw blurRad="40000" dist="23000" dir="5400000" rotWithShape="0">
                <a:srgbClr val="000000">
                  <a:alpha val="35000"/>
                </a:srgbClr>
              </a:outerShdw>
            </a:effectLst>
          </p:spPr>
        </p:cxnSp>
        <p:cxnSp>
          <p:nvCxnSpPr>
            <p:cNvPr id="230" name="Straight Arrow Connector 229"/>
            <p:cNvCxnSpPr>
              <a:endCxn id="227" idx="2"/>
            </p:cNvCxnSpPr>
            <p:nvPr/>
          </p:nvCxnSpPr>
          <p:spPr>
            <a:xfrm flipV="1">
              <a:off x="11197409" y="3723048"/>
              <a:ext cx="0" cy="563652"/>
            </a:xfrm>
            <a:prstGeom prst="straightConnector1">
              <a:avLst/>
            </a:prstGeom>
            <a:noFill/>
            <a:ln w="38100" cap="flat" cmpd="sng" algn="ctr">
              <a:solidFill>
                <a:sysClr val="windowText" lastClr="000000"/>
              </a:solidFill>
              <a:prstDash val="solid"/>
              <a:tailEnd type="triangle"/>
            </a:ln>
            <a:effectLst>
              <a:outerShdw blurRad="40000" dist="23000" dir="5400000" rotWithShape="0">
                <a:srgbClr val="000000">
                  <a:alpha val="35000"/>
                </a:srgbClr>
              </a:outerShdw>
            </a:effectLst>
          </p:spPr>
        </p:cxnSp>
        <p:cxnSp>
          <p:nvCxnSpPr>
            <p:cNvPr id="231" name="Straight Arrow Connector 230"/>
            <p:cNvCxnSpPr>
              <a:endCxn id="228" idx="2"/>
            </p:cNvCxnSpPr>
            <p:nvPr/>
          </p:nvCxnSpPr>
          <p:spPr>
            <a:xfrm flipV="1">
              <a:off x="11458064" y="3717384"/>
              <a:ext cx="5530" cy="557988"/>
            </a:xfrm>
            <a:prstGeom prst="straightConnector1">
              <a:avLst/>
            </a:prstGeom>
            <a:noFill/>
            <a:ln w="38100" cap="flat" cmpd="sng" algn="ctr">
              <a:solidFill>
                <a:sysClr val="windowText" lastClr="000000"/>
              </a:solidFill>
              <a:prstDash val="solid"/>
              <a:tailEnd type="triangle"/>
            </a:ln>
            <a:effectLst>
              <a:outerShdw blurRad="40000" dist="23000" dir="5400000" rotWithShape="0">
                <a:srgbClr val="000000">
                  <a:alpha val="35000"/>
                </a:srgbClr>
              </a:outerShdw>
            </a:effectLst>
          </p:spPr>
        </p:cxnSp>
        <p:sp>
          <p:nvSpPr>
            <p:cNvPr id="232" name="Rectangle 231"/>
            <p:cNvSpPr/>
            <p:nvPr/>
          </p:nvSpPr>
          <p:spPr>
            <a:xfrm>
              <a:off x="12064940" y="3519356"/>
              <a:ext cx="510763" cy="239692"/>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900" b="0" i="0" u="none" strike="noStrike" kern="1200" cap="none" spc="0" normalizeH="0" baseline="0" noProof="0" dirty="0">
                  <a:ln>
                    <a:noFill/>
                  </a:ln>
                  <a:solidFill>
                    <a:prstClr val="black"/>
                  </a:solidFill>
                  <a:effectLst/>
                  <a:uLnTx/>
                  <a:uFillTx/>
                  <a:latin typeface="Calibri" panose="020F0502020204030204"/>
                  <a:ea typeface="+mn-ea"/>
                  <a:cs typeface="+mn-cs"/>
                </a:rPr>
                <a:t>OP</a:t>
              </a:r>
            </a:p>
          </p:txBody>
        </p:sp>
        <p:sp>
          <p:nvSpPr>
            <p:cNvPr id="233" name="Rectangle 232"/>
            <p:cNvSpPr/>
            <p:nvPr/>
          </p:nvSpPr>
          <p:spPr>
            <a:xfrm>
              <a:off x="12575703" y="3518977"/>
              <a:ext cx="643349" cy="239692"/>
            </a:xfrm>
            <a:prstGeom prst="rect">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900" b="0" i="0" u="none" strike="noStrike" kern="1200" cap="none" spc="0" normalizeH="0" baseline="0" noProof="0" dirty="0">
                  <a:ln>
                    <a:noFill/>
                  </a:ln>
                  <a:solidFill>
                    <a:prstClr val="black"/>
                  </a:solidFill>
                  <a:effectLst/>
                  <a:uLnTx/>
                  <a:uFillTx/>
                  <a:latin typeface="Calibri" panose="020F0502020204030204"/>
                  <a:ea typeface="+mn-ea"/>
                  <a:cs typeface="+mn-cs"/>
                </a:rPr>
                <a:t>XBAR</a:t>
              </a:r>
            </a:p>
          </p:txBody>
        </p:sp>
        <p:cxnSp>
          <p:nvCxnSpPr>
            <p:cNvPr id="234" name="Straight Arrow Connector 233"/>
            <p:cNvCxnSpPr>
              <a:stCxn id="232" idx="1"/>
              <a:endCxn id="228" idx="3"/>
            </p:cNvCxnSpPr>
            <p:nvPr/>
          </p:nvCxnSpPr>
          <p:spPr>
            <a:xfrm flipH="1">
              <a:off x="11564753" y="3639202"/>
              <a:ext cx="500187" cy="6745"/>
            </a:xfrm>
            <a:prstGeom prst="straightConnector1">
              <a:avLst/>
            </a:prstGeom>
            <a:noFill/>
            <a:ln w="38100" cap="flat" cmpd="sng" algn="ctr">
              <a:solidFill>
                <a:sysClr val="windowText" lastClr="000000"/>
              </a:solidFill>
              <a:prstDash val="solid"/>
              <a:tailEnd type="triangle"/>
            </a:ln>
            <a:effectLst>
              <a:outerShdw blurRad="40000" dist="23000" dir="5400000" rotWithShape="0">
                <a:srgbClr val="000000">
                  <a:alpha val="35000"/>
                </a:srgbClr>
              </a:outerShdw>
            </a:effectLst>
          </p:spPr>
        </p:cxnSp>
        <p:cxnSp>
          <p:nvCxnSpPr>
            <p:cNvPr id="235" name="Connector: Elbow 98"/>
            <p:cNvCxnSpPr>
              <a:stCxn id="224" idx="1"/>
            </p:cNvCxnSpPr>
            <p:nvPr/>
          </p:nvCxnSpPr>
          <p:spPr>
            <a:xfrm rot="10800000" flipV="1">
              <a:off x="10695289" y="3449324"/>
              <a:ext cx="128293" cy="826047"/>
            </a:xfrm>
            <a:prstGeom prst="bentConnector2">
              <a:avLst/>
            </a:prstGeom>
            <a:noFill/>
            <a:ln w="38100" cap="flat" cmpd="sng" algn="ctr">
              <a:solidFill>
                <a:sysClr val="windowText" lastClr="000000"/>
              </a:solidFill>
              <a:prstDash val="solid"/>
              <a:tailEnd type="triangle"/>
            </a:ln>
            <a:effectLst>
              <a:outerShdw blurRad="40000" dist="23000" dir="5400000" rotWithShape="0">
                <a:srgbClr val="000000">
                  <a:alpha val="35000"/>
                </a:srgbClr>
              </a:outerShdw>
            </a:effectLst>
          </p:spPr>
        </p:cxnSp>
        <p:sp>
          <p:nvSpPr>
            <p:cNvPr id="236" name="TextBox 235"/>
            <p:cNvSpPr txBox="1"/>
            <p:nvPr/>
          </p:nvSpPr>
          <p:spPr>
            <a:xfrm>
              <a:off x="11840159" y="3787462"/>
              <a:ext cx="1210844" cy="523220"/>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400" b="0" i="0" u="none" strike="noStrike" kern="1200" cap="none" spc="0" normalizeH="0" baseline="0" noProof="0" dirty="0">
                  <a:ln>
                    <a:noFill/>
                  </a:ln>
                  <a:solidFill>
                    <a:prstClr val="black"/>
                  </a:solidFill>
                  <a:effectLst/>
                  <a:uLnTx/>
                  <a:uFillTx/>
                  <a:latin typeface="Calibri" panose="020F0502020204030204"/>
                  <a:ea typeface="+mn-ea"/>
                  <a:cs typeface="+mn-cs"/>
                </a:rPr>
                <a:t>Asynchronous</a:t>
              </a:r>
              <a:br>
                <a:rPr kumimoji="0" lang="en-SG" sz="1400" b="0" i="0" u="none" strike="noStrike" kern="1200" cap="none" spc="0" normalizeH="0" baseline="0" noProof="0" dirty="0">
                  <a:ln>
                    <a:noFill/>
                  </a:ln>
                  <a:solidFill>
                    <a:prstClr val="black"/>
                  </a:solidFill>
                  <a:effectLst/>
                  <a:uLnTx/>
                  <a:uFillTx/>
                  <a:latin typeface="Calibri" panose="020F0502020204030204"/>
                  <a:ea typeface="+mn-ea"/>
                  <a:cs typeface="+mn-cs"/>
                </a:rPr>
              </a:br>
              <a:r>
                <a:rPr kumimoji="0" lang="en-SG" sz="1400" b="0" i="0" u="none" strike="noStrike" kern="1200" cap="none" spc="0" normalizeH="0" baseline="0" noProof="0" dirty="0">
                  <a:ln>
                    <a:noFill/>
                  </a:ln>
                  <a:solidFill>
                    <a:prstClr val="black"/>
                  </a:solidFill>
                  <a:effectLst/>
                  <a:uLnTx/>
                  <a:uFillTx/>
                  <a:latin typeface="Calibri" panose="020F0502020204030204"/>
                  <a:ea typeface="+mn-ea"/>
                  <a:cs typeface="+mn-cs"/>
                </a:rPr>
                <a:t>Repeaters</a:t>
              </a:r>
            </a:p>
          </p:txBody>
        </p:sp>
        <p:cxnSp>
          <p:nvCxnSpPr>
            <p:cNvPr id="237" name="Straight Arrow Connector 236"/>
            <p:cNvCxnSpPr>
              <a:endCxn id="265" idx="1"/>
            </p:cNvCxnSpPr>
            <p:nvPr/>
          </p:nvCxnSpPr>
          <p:spPr>
            <a:xfrm flipH="1">
              <a:off x="11705314" y="4270256"/>
              <a:ext cx="552293" cy="85120"/>
            </a:xfrm>
            <a:prstGeom prst="straightConnector1">
              <a:avLst/>
            </a:prstGeom>
            <a:noFill/>
            <a:ln w="25400" cap="flat" cmpd="sng" algn="ctr">
              <a:solidFill>
                <a:sysClr val="windowText" lastClr="000000"/>
              </a:solidFill>
              <a:prstDash val="solid"/>
              <a:tailEnd type="triangle"/>
            </a:ln>
            <a:effectLst>
              <a:outerShdw blurRad="40000" dist="20000" dir="5400000" rotWithShape="0">
                <a:srgbClr val="000000">
                  <a:alpha val="38000"/>
                </a:srgbClr>
              </a:outerShdw>
            </a:effectLst>
          </p:spPr>
        </p:cxnSp>
        <p:cxnSp>
          <p:nvCxnSpPr>
            <p:cNvPr id="238" name="Straight Arrow Connector 237"/>
            <p:cNvCxnSpPr/>
            <p:nvPr/>
          </p:nvCxnSpPr>
          <p:spPr>
            <a:xfrm flipH="1">
              <a:off x="11705315" y="4264515"/>
              <a:ext cx="552292" cy="408500"/>
            </a:xfrm>
            <a:prstGeom prst="straightConnector1">
              <a:avLst/>
            </a:prstGeom>
            <a:noFill/>
            <a:ln w="25400" cap="flat" cmpd="sng" algn="ctr">
              <a:solidFill>
                <a:sysClr val="windowText" lastClr="000000"/>
              </a:solidFill>
              <a:prstDash val="solid"/>
              <a:tailEnd type="triangle"/>
            </a:ln>
            <a:effectLst>
              <a:outerShdw blurRad="40000" dist="20000" dir="5400000" rotWithShape="0">
                <a:srgbClr val="000000">
                  <a:alpha val="38000"/>
                </a:srgbClr>
              </a:outerShdw>
            </a:effectLst>
          </p:spPr>
        </p:cxnSp>
        <p:cxnSp>
          <p:nvCxnSpPr>
            <p:cNvPr id="239" name="Straight Arrow Connector 238"/>
            <p:cNvCxnSpPr/>
            <p:nvPr/>
          </p:nvCxnSpPr>
          <p:spPr>
            <a:xfrm flipH="1">
              <a:off x="11723531" y="4250564"/>
              <a:ext cx="554998" cy="722848"/>
            </a:xfrm>
            <a:prstGeom prst="straightConnector1">
              <a:avLst/>
            </a:prstGeom>
            <a:noFill/>
            <a:ln w="25400" cap="flat" cmpd="sng" algn="ctr">
              <a:solidFill>
                <a:sysClr val="windowText" lastClr="000000"/>
              </a:solidFill>
              <a:prstDash val="solid"/>
              <a:tailEnd type="triangle"/>
            </a:ln>
            <a:effectLst>
              <a:outerShdw blurRad="40000" dist="20000" dir="5400000" rotWithShape="0">
                <a:srgbClr val="000000">
                  <a:alpha val="38000"/>
                </a:srgbClr>
              </a:outerShdw>
            </a:effectLst>
          </p:spPr>
        </p:cxnSp>
        <p:cxnSp>
          <p:nvCxnSpPr>
            <p:cNvPr id="240" name="Straight Arrow Connector 239"/>
            <p:cNvCxnSpPr/>
            <p:nvPr/>
          </p:nvCxnSpPr>
          <p:spPr>
            <a:xfrm flipH="1">
              <a:off x="11686908" y="4288279"/>
              <a:ext cx="570699" cy="956359"/>
            </a:xfrm>
            <a:prstGeom prst="straightConnector1">
              <a:avLst/>
            </a:prstGeom>
            <a:noFill/>
            <a:ln w="25400" cap="flat" cmpd="sng" algn="ctr">
              <a:solidFill>
                <a:sysClr val="windowText" lastClr="000000"/>
              </a:solidFill>
              <a:prstDash val="solid"/>
              <a:tailEnd type="triangle"/>
            </a:ln>
            <a:effectLst>
              <a:outerShdw blurRad="40000" dist="20000" dir="5400000" rotWithShape="0">
                <a:srgbClr val="000000">
                  <a:alpha val="38000"/>
                </a:srgbClr>
              </a:outerShdw>
            </a:effectLst>
          </p:spPr>
        </p:cxnSp>
        <p:sp>
          <p:nvSpPr>
            <p:cNvPr id="241" name="TextBox 240"/>
            <p:cNvSpPr txBox="1"/>
            <p:nvPr/>
          </p:nvSpPr>
          <p:spPr>
            <a:xfrm>
              <a:off x="11030633" y="3514566"/>
              <a:ext cx="350382"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150" normalizeH="0" baseline="0" noProof="0" dirty="0">
                  <a:ln>
                    <a:noFill/>
                  </a:ln>
                  <a:solidFill>
                    <a:prstClr val="black"/>
                  </a:solidFill>
                  <a:effectLst/>
                  <a:uLnTx/>
                  <a:uFillTx/>
                  <a:latin typeface="Calibri" panose="020F0502020204030204"/>
                  <a:ea typeface="+mn-ea"/>
                  <a:cs typeface="+mn-cs"/>
                </a:rPr>
                <a:t>  I 1</a:t>
              </a:r>
            </a:p>
          </p:txBody>
        </p:sp>
        <p:sp>
          <p:nvSpPr>
            <p:cNvPr id="242" name="TextBox 241"/>
            <p:cNvSpPr txBox="1"/>
            <p:nvPr/>
          </p:nvSpPr>
          <p:spPr>
            <a:xfrm>
              <a:off x="11295260" y="3514566"/>
              <a:ext cx="350382" cy="27699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SG" sz="1200" b="0" i="0" u="none" strike="noStrike" kern="1200" cap="none" spc="-150" normalizeH="0" baseline="0" noProof="0" dirty="0">
                  <a:ln>
                    <a:noFill/>
                  </a:ln>
                  <a:solidFill>
                    <a:prstClr val="black"/>
                  </a:solidFill>
                  <a:effectLst/>
                  <a:uLnTx/>
                  <a:uFillTx/>
                  <a:latin typeface="Calibri" panose="020F0502020204030204"/>
                  <a:ea typeface="+mn-ea"/>
                  <a:cs typeface="+mn-cs"/>
                </a:rPr>
                <a:t>  I 2</a:t>
              </a:r>
            </a:p>
          </p:txBody>
        </p:sp>
        <p:sp>
          <p:nvSpPr>
            <p:cNvPr id="243" name="Rectangle 242"/>
            <p:cNvSpPr/>
            <p:nvPr/>
          </p:nvSpPr>
          <p:spPr>
            <a:xfrm>
              <a:off x="10020408" y="3732982"/>
              <a:ext cx="548744" cy="207441"/>
            </a:xfrm>
            <a:prstGeom prst="rect">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rPr>
                <a:t>RES</a:t>
              </a:r>
            </a:p>
          </p:txBody>
        </p:sp>
        <p:cxnSp>
          <p:nvCxnSpPr>
            <p:cNvPr id="244" name="Connector: Elbow 112"/>
            <p:cNvCxnSpPr>
              <a:stCxn id="224" idx="1"/>
              <a:endCxn id="243" idx="0"/>
            </p:cNvCxnSpPr>
            <p:nvPr/>
          </p:nvCxnSpPr>
          <p:spPr>
            <a:xfrm rot="10800000" flipV="1">
              <a:off x="10294781" y="3449324"/>
              <a:ext cx="528801" cy="283657"/>
            </a:xfrm>
            <a:prstGeom prst="bentConnector2">
              <a:avLst/>
            </a:prstGeom>
            <a:noFill/>
            <a:ln w="38100" cap="flat" cmpd="sng" algn="ctr">
              <a:solidFill>
                <a:sysClr val="windowText" lastClr="000000"/>
              </a:solidFill>
              <a:prstDash val="solid"/>
              <a:tailEnd type="triangle"/>
            </a:ln>
            <a:effectLst>
              <a:outerShdw blurRad="40000" dist="23000" dir="5400000" rotWithShape="0">
                <a:srgbClr val="000000">
                  <a:alpha val="35000"/>
                </a:srgbClr>
              </a:outerShdw>
            </a:effectLst>
          </p:spPr>
        </p:cxnSp>
        <p:cxnSp>
          <p:nvCxnSpPr>
            <p:cNvPr id="245" name="Connector: Elbow 113"/>
            <p:cNvCxnSpPr>
              <a:stCxn id="243" idx="2"/>
            </p:cNvCxnSpPr>
            <p:nvPr/>
          </p:nvCxnSpPr>
          <p:spPr>
            <a:xfrm rot="16200000" flipH="1">
              <a:off x="10223101" y="4012102"/>
              <a:ext cx="344856" cy="201498"/>
            </a:xfrm>
            <a:prstGeom prst="bentConnector3">
              <a:avLst>
                <a:gd name="adj1" fmla="val 50000"/>
              </a:avLst>
            </a:prstGeom>
            <a:noFill/>
            <a:ln w="38100" cap="flat" cmpd="sng" algn="ctr">
              <a:solidFill>
                <a:sysClr val="windowText" lastClr="000000"/>
              </a:solidFill>
              <a:prstDash val="solid"/>
              <a:tailEnd type="triangle"/>
            </a:ln>
            <a:effectLst>
              <a:outerShdw blurRad="40000" dist="23000" dir="5400000" rotWithShape="0">
                <a:srgbClr val="000000">
                  <a:alpha val="35000"/>
                </a:srgbClr>
              </a:outerShdw>
            </a:effectLst>
          </p:spPr>
        </p:cxnSp>
      </p:grpSp>
      <p:cxnSp>
        <p:nvCxnSpPr>
          <p:cNvPr id="266" name="Straight Connector 265"/>
          <p:cNvCxnSpPr/>
          <p:nvPr/>
        </p:nvCxnSpPr>
        <p:spPr>
          <a:xfrm>
            <a:off x="7259487" y="2981972"/>
            <a:ext cx="1558608" cy="622719"/>
          </a:xfrm>
          <a:prstGeom prst="line">
            <a:avLst/>
          </a:prstGeom>
          <a:noFill/>
          <a:ln w="28575" cap="flat" cmpd="sng" algn="ctr">
            <a:solidFill>
              <a:srgbClr val="FF0000"/>
            </a:solidFill>
            <a:prstDash val="dash"/>
            <a:round/>
            <a:headEnd type="none" w="med" len="med"/>
            <a:tailEnd type="none" w="med" len="med"/>
          </a:ln>
          <a:effectLst/>
        </p:spPr>
      </p:cxnSp>
    </p:spTree>
    <p:extLst>
      <p:ext uri="{BB962C8B-B14F-4D97-AF65-F5344CB8AC3E}">
        <p14:creationId xmlns:p14="http://schemas.microsoft.com/office/powerpoint/2010/main" val="3941527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animEffect transition="in" filter="fade">
                                      <p:cBhvr>
                                        <p:cTn id="7" dur="1000"/>
                                        <p:tgtEl>
                                          <p:spTgt spid="137"/>
                                        </p:tgtEl>
                                      </p:cBhvr>
                                    </p:animEffect>
                                    <p:anim calcmode="lin" valueType="num">
                                      <p:cBhvr>
                                        <p:cTn id="8" dur="1000" fill="hold"/>
                                        <p:tgtEl>
                                          <p:spTgt spid="137"/>
                                        </p:tgtEl>
                                        <p:attrNameLst>
                                          <p:attrName>ppt_x</p:attrName>
                                        </p:attrNameLst>
                                      </p:cBhvr>
                                      <p:tavLst>
                                        <p:tav tm="0">
                                          <p:val>
                                            <p:strVal val="#ppt_x"/>
                                          </p:val>
                                        </p:tav>
                                        <p:tav tm="100000">
                                          <p:val>
                                            <p:strVal val="#ppt_x"/>
                                          </p:val>
                                        </p:tav>
                                      </p:tavLst>
                                    </p:anim>
                                    <p:anim calcmode="lin" valueType="num">
                                      <p:cBhvr>
                                        <p:cTn id="9" dur="1000" fill="hold"/>
                                        <p:tgtEl>
                                          <p:spTgt spid="137"/>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38"/>
                                        </p:tgtEl>
                                        <p:attrNameLst>
                                          <p:attrName>style.visibility</p:attrName>
                                        </p:attrNameLst>
                                      </p:cBhvr>
                                      <p:to>
                                        <p:strVal val="visible"/>
                                      </p:to>
                                    </p:set>
                                    <p:animEffect transition="in" filter="fade">
                                      <p:cBhvr>
                                        <p:cTn id="12" dur="1000"/>
                                        <p:tgtEl>
                                          <p:spTgt spid="138"/>
                                        </p:tgtEl>
                                      </p:cBhvr>
                                    </p:animEffect>
                                    <p:anim calcmode="lin" valueType="num">
                                      <p:cBhvr>
                                        <p:cTn id="13" dur="1000" fill="hold"/>
                                        <p:tgtEl>
                                          <p:spTgt spid="138"/>
                                        </p:tgtEl>
                                        <p:attrNameLst>
                                          <p:attrName>ppt_x</p:attrName>
                                        </p:attrNameLst>
                                      </p:cBhvr>
                                      <p:tavLst>
                                        <p:tav tm="0">
                                          <p:val>
                                            <p:strVal val="#ppt_x"/>
                                          </p:val>
                                        </p:tav>
                                        <p:tav tm="100000">
                                          <p:val>
                                            <p:strVal val="#ppt_x"/>
                                          </p:val>
                                        </p:tav>
                                      </p:tavLst>
                                    </p:anim>
                                    <p:anim calcmode="lin" valueType="num">
                                      <p:cBhvr>
                                        <p:cTn id="14" dur="1000" fill="hold"/>
                                        <p:tgtEl>
                                          <p:spTgt spid="138"/>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05"/>
                                        </p:tgtEl>
                                        <p:attrNameLst>
                                          <p:attrName>style.visibility</p:attrName>
                                        </p:attrNameLst>
                                      </p:cBhvr>
                                      <p:to>
                                        <p:strVal val="visible"/>
                                      </p:to>
                                    </p:set>
                                    <p:animEffect transition="in" filter="fade">
                                      <p:cBhvr>
                                        <p:cTn id="17" dur="1000"/>
                                        <p:tgtEl>
                                          <p:spTgt spid="205"/>
                                        </p:tgtEl>
                                      </p:cBhvr>
                                    </p:animEffect>
                                    <p:anim calcmode="lin" valueType="num">
                                      <p:cBhvr>
                                        <p:cTn id="18" dur="1000" fill="hold"/>
                                        <p:tgtEl>
                                          <p:spTgt spid="205"/>
                                        </p:tgtEl>
                                        <p:attrNameLst>
                                          <p:attrName>ppt_x</p:attrName>
                                        </p:attrNameLst>
                                      </p:cBhvr>
                                      <p:tavLst>
                                        <p:tav tm="0">
                                          <p:val>
                                            <p:strVal val="#ppt_x"/>
                                          </p:val>
                                        </p:tav>
                                        <p:tav tm="100000">
                                          <p:val>
                                            <p:strVal val="#ppt_x"/>
                                          </p:val>
                                        </p:tav>
                                      </p:tavLst>
                                    </p:anim>
                                    <p:anim calcmode="lin" valueType="num">
                                      <p:cBhvr>
                                        <p:cTn id="19" dur="1000" fill="hold"/>
                                        <p:tgtEl>
                                          <p:spTgt spid="20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66"/>
                                        </p:tgtEl>
                                        <p:attrNameLst>
                                          <p:attrName>style.visibility</p:attrName>
                                        </p:attrNameLst>
                                      </p:cBhvr>
                                      <p:to>
                                        <p:strVal val="visible"/>
                                      </p:to>
                                    </p:set>
                                    <p:animEffect transition="in" filter="fade">
                                      <p:cBhvr>
                                        <p:cTn id="22" dur="1000"/>
                                        <p:tgtEl>
                                          <p:spTgt spid="266"/>
                                        </p:tgtEl>
                                      </p:cBhvr>
                                    </p:animEffect>
                                    <p:anim calcmode="lin" valueType="num">
                                      <p:cBhvr>
                                        <p:cTn id="23" dur="1000" fill="hold"/>
                                        <p:tgtEl>
                                          <p:spTgt spid="266"/>
                                        </p:tgtEl>
                                        <p:attrNameLst>
                                          <p:attrName>ppt_x</p:attrName>
                                        </p:attrNameLst>
                                      </p:cBhvr>
                                      <p:tavLst>
                                        <p:tav tm="0">
                                          <p:val>
                                            <p:strVal val="#ppt_x"/>
                                          </p:val>
                                        </p:tav>
                                        <p:tav tm="100000">
                                          <p:val>
                                            <p:strVal val="#ppt_x"/>
                                          </p:val>
                                        </p:tav>
                                      </p:tavLst>
                                    </p:anim>
                                    <p:anim calcmode="lin" valueType="num">
                                      <p:cBhvr>
                                        <p:cTn id="24" dur="1000" fill="hold"/>
                                        <p:tgtEl>
                                          <p:spTgt spid="26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Optimal Mapping (</a:t>
            </a:r>
            <a:r>
              <a:rPr lang="en-US" dirty="0" err="1"/>
              <a:t>N2N</a:t>
            </a:r>
            <a:r>
              <a:rPr lang="en-US" dirty="0"/>
              <a:t> CGRA)</a:t>
            </a:r>
            <a:endParaRPr lang="fa-IR" dirty="0"/>
          </a:p>
        </p:txBody>
      </p:sp>
      <p:sp>
        <p:nvSpPr>
          <p:cNvPr id="3" name="Content Placeholder 2"/>
          <p:cNvSpPr>
            <a:spLocks noGrp="1"/>
          </p:cNvSpPr>
          <p:nvPr>
            <p:ph idx="1"/>
          </p:nvPr>
        </p:nvSpPr>
        <p:spPr>
          <a:xfrm>
            <a:off x="-1404664" y="1369988"/>
            <a:ext cx="1581944" cy="5018112"/>
          </a:xfrm>
        </p:spPr>
        <p:txBody>
          <a:bodyPr/>
          <a:lstStyle/>
          <a:p>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34</a:t>
            </a:fld>
            <a:endParaRPr lang="en-US" altLang="fa-IR"/>
          </a:p>
        </p:txBody>
      </p:sp>
      <p:sp>
        <p:nvSpPr>
          <p:cNvPr id="193" name="Parallelogram 192"/>
          <p:cNvSpPr/>
          <p:nvPr/>
        </p:nvSpPr>
        <p:spPr>
          <a:xfrm>
            <a:off x="5456406" y="1640423"/>
            <a:ext cx="3276600" cy="903882"/>
          </a:xfrm>
          <a:prstGeom prst="parallelogram">
            <a:avLst>
              <a:gd name="adj" fmla="val 94275"/>
            </a:avLst>
          </a:prstGeom>
          <a:solidFill>
            <a:sysClr val="window" lastClr="FFFFFF"/>
          </a:solidFill>
          <a:ln w="25400" cap="flat" cmpd="sng" algn="ctr">
            <a:solidFill>
              <a:srgbClr val="4F81BD"/>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black"/>
              </a:solidFill>
              <a:effectLst/>
              <a:uLnTx/>
              <a:uFillTx/>
              <a:latin typeface="Calibri" panose="020F0502020204030204"/>
              <a:ea typeface="+mn-ea"/>
              <a:cs typeface="+mn-cs"/>
            </a:endParaRPr>
          </a:p>
        </p:txBody>
      </p:sp>
      <p:sp>
        <p:nvSpPr>
          <p:cNvPr id="194" name="Parallelogram 193"/>
          <p:cNvSpPr/>
          <p:nvPr/>
        </p:nvSpPr>
        <p:spPr>
          <a:xfrm>
            <a:off x="5460856" y="2780703"/>
            <a:ext cx="3276600" cy="903882"/>
          </a:xfrm>
          <a:prstGeom prst="parallelogram">
            <a:avLst>
              <a:gd name="adj" fmla="val 94275"/>
            </a:avLst>
          </a:prstGeom>
          <a:solidFill>
            <a:sysClr val="window" lastClr="FFFFFF"/>
          </a:solidFill>
          <a:ln w="25400" cap="flat" cmpd="sng" algn="ctr">
            <a:solidFill>
              <a:srgbClr val="4F81BD"/>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black"/>
              </a:solidFill>
              <a:effectLst/>
              <a:uLnTx/>
              <a:uFillTx/>
              <a:latin typeface="Calibri" panose="020F0502020204030204"/>
              <a:ea typeface="+mn-ea"/>
              <a:cs typeface="+mn-cs"/>
            </a:endParaRPr>
          </a:p>
        </p:txBody>
      </p:sp>
      <p:sp>
        <p:nvSpPr>
          <p:cNvPr id="195" name="Parallelogram 194"/>
          <p:cNvSpPr/>
          <p:nvPr/>
        </p:nvSpPr>
        <p:spPr>
          <a:xfrm>
            <a:off x="5471864" y="3961222"/>
            <a:ext cx="3276600" cy="903882"/>
          </a:xfrm>
          <a:prstGeom prst="parallelogram">
            <a:avLst>
              <a:gd name="adj" fmla="val 94275"/>
            </a:avLst>
          </a:prstGeom>
          <a:solidFill>
            <a:sysClr val="window" lastClr="FFFFFF"/>
          </a:solidFill>
          <a:ln w="25400" cap="flat" cmpd="sng" algn="ctr">
            <a:solidFill>
              <a:srgbClr val="4F81BD"/>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black"/>
              </a:solidFill>
              <a:effectLst/>
              <a:uLnTx/>
              <a:uFillTx/>
              <a:latin typeface="Calibri" panose="020F0502020204030204"/>
              <a:ea typeface="+mn-ea"/>
              <a:cs typeface="+mn-cs"/>
            </a:endParaRPr>
          </a:p>
        </p:txBody>
      </p:sp>
      <p:sp>
        <p:nvSpPr>
          <p:cNvPr id="196" name="Parallelogram 195"/>
          <p:cNvSpPr/>
          <p:nvPr/>
        </p:nvSpPr>
        <p:spPr>
          <a:xfrm>
            <a:off x="5411888" y="5248867"/>
            <a:ext cx="3276600" cy="903882"/>
          </a:xfrm>
          <a:prstGeom prst="parallelogram">
            <a:avLst>
              <a:gd name="adj" fmla="val 94275"/>
            </a:avLst>
          </a:prstGeom>
          <a:solidFill>
            <a:sysClr val="window" lastClr="FFFFFF"/>
          </a:solidFill>
          <a:ln w="25400" cap="flat" cmpd="sng" algn="ctr">
            <a:solidFill>
              <a:srgbClr val="4F81BD"/>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black"/>
              </a:solidFill>
              <a:effectLst/>
              <a:uLnTx/>
              <a:uFillTx/>
              <a:latin typeface="Calibri" panose="020F0502020204030204"/>
              <a:ea typeface="+mn-ea"/>
              <a:cs typeface="+mn-cs"/>
            </a:endParaRPr>
          </a:p>
        </p:txBody>
      </p:sp>
      <p:grpSp>
        <p:nvGrpSpPr>
          <p:cNvPr id="197" name="Group 196"/>
          <p:cNvGrpSpPr/>
          <p:nvPr/>
        </p:nvGrpSpPr>
        <p:grpSpPr>
          <a:xfrm>
            <a:off x="510804" y="4613628"/>
            <a:ext cx="1905001" cy="1839708"/>
            <a:chOff x="5666229" y="2028267"/>
            <a:chExt cx="1905001" cy="1839708"/>
          </a:xfrm>
        </p:grpSpPr>
        <p:sp>
          <p:nvSpPr>
            <p:cNvPr id="198" name="Rectangle 197"/>
            <p:cNvSpPr/>
            <p:nvPr/>
          </p:nvSpPr>
          <p:spPr>
            <a:xfrm>
              <a:off x="5666230" y="202826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rPr>
                <a:t>F0</a:t>
              </a:r>
            </a:p>
          </p:txBody>
        </p:sp>
        <p:sp>
          <p:nvSpPr>
            <p:cNvPr id="199" name="Rectangle 198"/>
            <p:cNvSpPr/>
            <p:nvPr/>
          </p:nvSpPr>
          <p:spPr>
            <a:xfrm>
              <a:off x="6809230" y="202826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rPr>
                <a:t>F1</a:t>
              </a:r>
            </a:p>
          </p:txBody>
        </p:sp>
        <p:sp>
          <p:nvSpPr>
            <p:cNvPr id="200" name="Rectangle 199"/>
            <p:cNvSpPr/>
            <p:nvPr/>
          </p:nvSpPr>
          <p:spPr>
            <a:xfrm>
              <a:off x="5666229" y="313359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rPr>
                <a:t>F2</a:t>
              </a:r>
            </a:p>
          </p:txBody>
        </p:sp>
        <p:sp>
          <p:nvSpPr>
            <p:cNvPr id="201" name="Rectangle 200"/>
            <p:cNvSpPr/>
            <p:nvPr/>
          </p:nvSpPr>
          <p:spPr>
            <a:xfrm>
              <a:off x="6809229" y="3133597"/>
              <a:ext cx="762000" cy="734378"/>
            </a:xfrm>
            <a:prstGeom prst="rect">
              <a:avLst/>
            </a:prstGeom>
            <a:gradFill rotWithShape="1">
              <a:gsLst>
                <a:gs pos="0">
                  <a:srgbClr val="4F81BD">
                    <a:tint val="50000"/>
                    <a:satMod val="300000"/>
                  </a:srgbClr>
                </a:gs>
                <a:gs pos="35000">
                  <a:srgbClr val="4F81BD">
                    <a:tint val="37000"/>
                    <a:satMod val="300000"/>
                  </a:srgbClr>
                </a:gs>
                <a:gs pos="100000">
                  <a:srgbClr val="4F81BD">
                    <a:tint val="15000"/>
                    <a:satMod val="350000"/>
                  </a:srgbClr>
                </a:gs>
              </a:gsLst>
              <a:lin ang="16200000" scaled="1"/>
            </a:gradFill>
            <a:ln w="9525" cap="flat" cmpd="sng" algn="ctr">
              <a:solidFill>
                <a:srgbClr val="4F81BD">
                  <a:shade val="95000"/>
                  <a:satMod val="105000"/>
                </a:srgb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rPr>
                <a:t>F3</a:t>
              </a:r>
            </a:p>
          </p:txBody>
        </p:sp>
        <p:sp>
          <p:nvSpPr>
            <p:cNvPr id="202" name="Left-Right Arrow 201"/>
            <p:cNvSpPr/>
            <p:nvPr/>
          </p:nvSpPr>
          <p:spPr>
            <a:xfrm>
              <a:off x="6428230" y="2344974"/>
              <a:ext cx="381000" cy="199945"/>
            </a:xfrm>
            <a:prstGeom prst="leftRightArrow">
              <a:avLst>
                <a:gd name="adj1" fmla="val 50000"/>
                <a:gd name="adj2" fmla="val 28588"/>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grpSp>
      <p:grpSp>
        <p:nvGrpSpPr>
          <p:cNvPr id="203" name="Group 202"/>
          <p:cNvGrpSpPr/>
          <p:nvPr/>
        </p:nvGrpSpPr>
        <p:grpSpPr>
          <a:xfrm>
            <a:off x="311138" y="1386486"/>
            <a:ext cx="3674880" cy="2500000"/>
            <a:chOff x="1227761" y="1417638"/>
            <a:chExt cx="3674880" cy="2500000"/>
          </a:xfrm>
        </p:grpSpPr>
        <p:sp>
          <p:nvSpPr>
            <p:cNvPr id="204" name="Oval 203"/>
            <p:cNvSpPr/>
            <p:nvPr/>
          </p:nvSpPr>
          <p:spPr>
            <a:xfrm>
              <a:off x="2438400" y="1417638"/>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N1</a:t>
              </a:r>
            </a:p>
          </p:txBody>
        </p:sp>
        <p:sp>
          <p:nvSpPr>
            <p:cNvPr id="205" name="Oval 204"/>
            <p:cNvSpPr/>
            <p:nvPr/>
          </p:nvSpPr>
          <p:spPr>
            <a:xfrm>
              <a:off x="1227761" y="2290399"/>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N2</a:t>
              </a:r>
            </a:p>
          </p:txBody>
        </p:sp>
        <p:sp>
          <p:nvSpPr>
            <p:cNvPr id="206" name="Oval 205"/>
            <p:cNvSpPr/>
            <p:nvPr/>
          </p:nvSpPr>
          <p:spPr>
            <a:xfrm>
              <a:off x="2296052" y="2296345"/>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N3</a:t>
              </a:r>
            </a:p>
          </p:txBody>
        </p:sp>
        <p:sp>
          <p:nvSpPr>
            <p:cNvPr id="207" name="Oval 206"/>
            <p:cNvSpPr/>
            <p:nvPr/>
          </p:nvSpPr>
          <p:spPr>
            <a:xfrm>
              <a:off x="3261406" y="2281369"/>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N4</a:t>
              </a:r>
            </a:p>
          </p:txBody>
        </p:sp>
        <p:sp>
          <p:nvSpPr>
            <p:cNvPr id="208" name="Oval 207"/>
            <p:cNvSpPr/>
            <p:nvPr/>
          </p:nvSpPr>
          <p:spPr>
            <a:xfrm>
              <a:off x="4216841" y="2281368"/>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N5</a:t>
              </a:r>
            </a:p>
          </p:txBody>
        </p:sp>
        <p:sp>
          <p:nvSpPr>
            <p:cNvPr id="209" name="Oval 208"/>
            <p:cNvSpPr/>
            <p:nvPr/>
          </p:nvSpPr>
          <p:spPr>
            <a:xfrm>
              <a:off x="1721618" y="3249615"/>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N7</a:t>
              </a:r>
            </a:p>
          </p:txBody>
        </p:sp>
        <p:sp>
          <p:nvSpPr>
            <p:cNvPr id="210" name="Oval 209"/>
            <p:cNvSpPr/>
            <p:nvPr/>
          </p:nvSpPr>
          <p:spPr>
            <a:xfrm>
              <a:off x="3183419" y="3258645"/>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N6</a:t>
              </a:r>
            </a:p>
          </p:txBody>
        </p:sp>
        <p:cxnSp>
          <p:nvCxnSpPr>
            <p:cNvPr id="211" name="Straight Arrow Connector 210"/>
            <p:cNvCxnSpPr>
              <a:stCxn id="204" idx="3"/>
              <a:endCxn id="205" idx="7"/>
            </p:cNvCxnSpPr>
            <p:nvPr/>
          </p:nvCxnSpPr>
          <p:spPr>
            <a:xfrm flipH="1">
              <a:off x="1813128" y="1980124"/>
              <a:ext cx="725705" cy="406782"/>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12" name="Straight Arrow Connector 211"/>
            <p:cNvCxnSpPr>
              <a:stCxn id="204" idx="4"/>
              <a:endCxn id="206" idx="0"/>
            </p:cNvCxnSpPr>
            <p:nvPr/>
          </p:nvCxnSpPr>
          <p:spPr>
            <a:xfrm flipH="1">
              <a:off x="2638952" y="2076631"/>
              <a:ext cx="142348" cy="219714"/>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13" name="Straight Arrow Connector 212"/>
            <p:cNvCxnSpPr>
              <a:stCxn id="204" idx="5"/>
              <a:endCxn id="207" idx="0"/>
            </p:cNvCxnSpPr>
            <p:nvPr/>
          </p:nvCxnSpPr>
          <p:spPr>
            <a:xfrm>
              <a:off x="3023767" y="1980124"/>
              <a:ext cx="580539" cy="301245"/>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14" name="Straight Arrow Connector 213"/>
            <p:cNvCxnSpPr>
              <a:stCxn id="204" idx="5"/>
              <a:endCxn id="208" idx="0"/>
            </p:cNvCxnSpPr>
            <p:nvPr/>
          </p:nvCxnSpPr>
          <p:spPr>
            <a:xfrm>
              <a:off x="3023767" y="1980124"/>
              <a:ext cx="1535974" cy="301244"/>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15" name="Straight Arrow Connector 214"/>
            <p:cNvCxnSpPr>
              <a:stCxn id="208" idx="4"/>
              <a:endCxn id="210" idx="0"/>
            </p:cNvCxnSpPr>
            <p:nvPr/>
          </p:nvCxnSpPr>
          <p:spPr>
            <a:xfrm flipH="1">
              <a:off x="3526319" y="2940361"/>
              <a:ext cx="1033422" cy="318284"/>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16" name="Straight Arrow Connector 215"/>
            <p:cNvCxnSpPr>
              <a:stCxn id="207" idx="4"/>
              <a:endCxn id="210" idx="0"/>
            </p:cNvCxnSpPr>
            <p:nvPr/>
          </p:nvCxnSpPr>
          <p:spPr>
            <a:xfrm flipH="1">
              <a:off x="3526319" y="2940362"/>
              <a:ext cx="77987" cy="318283"/>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17" name="Straight Arrow Connector 216"/>
            <p:cNvCxnSpPr>
              <a:stCxn id="206" idx="4"/>
              <a:endCxn id="210" idx="0"/>
            </p:cNvCxnSpPr>
            <p:nvPr/>
          </p:nvCxnSpPr>
          <p:spPr>
            <a:xfrm>
              <a:off x="2638952" y="2955338"/>
              <a:ext cx="887367" cy="303307"/>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18" name="Straight Arrow Connector 217"/>
            <p:cNvCxnSpPr>
              <a:stCxn id="206" idx="4"/>
              <a:endCxn id="209" idx="0"/>
            </p:cNvCxnSpPr>
            <p:nvPr/>
          </p:nvCxnSpPr>
          <p:spPr>
            <a:xfrm flipH="1">
              <a:off x="2064518" y="2955338"/>
              <a:ext cx="574434" cy="294277"/>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19" name="Straight Arrow Connector 218"/>
            <p:cNvCxnSpPr>
              <a:stCxn id="205" idx="4"/>
              <a:endCxn id="209" idx="0"/>
            </p:cNvCxnSpPr>
            <p:nvPr/>
          </p:nvCxnSpPr>
          <p:spPr>
            <a:xfrm>
              <a:off x="1570661" y="2949392"/>
              <a:ext cx="493857" cy="300223"/>
            </a:xfrm>
            <a:prstGeom prst="straightConnector1">
              <a:avLst/>
            </a:prstGeom>
            <a:noFill/>
            <a:ln w="57150" cap="flat" cmpd="sng" algn="ctr">
              <a:solidFill>
                <a:srgbClr val="4F81BD">
                  <a:shade val="95000"/>
                  <a:satMod val="105000"/>
                </a:srgbClr>
              </a:solidFill>
              <a:prstDash val="solid"/>
              <a:tailEnd type="triangle"/>
            </a:ln>
            <a:effectLst/>
          </p:spPr>
        </p:cxnSp>
      </p:grpSp>
      <p:sp>
        <p:nvSpPr>
          <p:cNvPr id="220" name="TextBox 219">
            <a:extLst>
              <a:ext uri="{FF2B5EF4-FFF2-40B4-BE49-F238E27FC236}">
                <a16:creationId xmlns:a16="http://schemas.microsoft.com/office/drawing/2014/main" xmlns="" id="{94ECC61A-2C08-4710-86B0-2374E57FD3F3}"/>
              </a:ext>
            </a:extLst>
          </p:cNvPr>
          <p:cNvSpPr txBox="1"/>
          <p:nvPr/>
        </p:nvSpPr>
        <p:spPr>
          <a:xfrm>
            <a:off x="388681" y="763880"/>
            <a:ext cx="1518427" cy="646331"/>
          </a:xfrm>
          <a:prstGeom prst="rect">
            <a:avLst/>
          </a:prstGeom>
          <a:noFill/>
        </p:spPr>
        <p:txBody>
          <a:bodyPr wrap="square" rtlCol="0">
            <a:spAutoFit/>
          </a:bodyPr>
          <a:lstStyle/>
          <a:p>
            <a:pPr eaLnBrk="1" fontAlgn="auto" hangingPunct="1">
              <a:spcBef>
                <a:spcPts val="0"/>
              </a:spcBef>
              <a:spcAft>
                <a:spcPts val="0"/>
              </a:spcAft>
            </a:pPr>
            <a:r>
              <a:rPr lang="en-SG" sz="1800" dirty="0">
                <a:solidFill>
                  <a:prstClr val="black"/>
                </a:solidFill>
                <a:latin typeface="Calibri" panose="020F0502020204030204"/>
                <a:cs typeface="+mn-cs"/>
              </a:rPr>
              <a:t>DFG of an loop iteration</a:t>
            </a:r>
          </a:p>
        </p:txBody>
      </p:sp>
      <p:sp>
        <p:nvSpPr>
          <p:cNvPr id="221" name="TextBox 220">
            <a:extLst>
              <a:ext uri="{FF2B5EF4-FFF2-40B4-BE49-F238E27FC236}">
                <a16:creationId xmlns:a16="http://schemas.microsoft.com/office/drawing/2014/main" xmlns="" id="{7DF4CD7D-04D9-4F2F-B89B-A9BC3138CDF4}"/>
              </a:ext>
            </a:extLst>
          </p:cNvPr>
          <p:cNvSpPr txBox="1"/>
          <p:nvPr/>
        </p:nvSpPr>
        <p:spPr>
          <a:xfrm>
            <a:off x="467544" y="4168378"/>
            <a:ext cx="1147446" cy="369332"/>
          </a:xfrm>
          <a:prstGeom prst="rect">
            <a:avLst/>
          </a:prstGeom>
          <a:noFill/>
        </p:spPr>
        <p:txBody>
          <a:bodyPr wrap="square" rtlCol="0">
            <a:spAutoFit/>
          </a:bodyPr>
          <a:lstStyle/>
          <a:p>
            <a:pPr eaLnBrk="1" fontAlgn="auto" hangingPunct="1">
              <a:spcBef>
                <a:spcPts val="0"/>
              </a:spcBef>
              <a:spcAft>
                <a:spcPts val="0"/>
              </a:spcAft>
            </a:pPr>
            <a:r>
              <a:rPr lang="en-SG" sz="1800" dirty="0">
                <a:solidFill>
                  <a:prstClr val="black"/>
                </a:solidFill>
                <a:latin typeface="Calibri" panose="020F0502020204030204"/>
                <a:cs typeface="+mn-cs"/>
              </a:rPr>
              <a:t>2x2 CGRA</a:t>
            </a:r>
          </a:p>
        </p:txBody>
      </p:sp>
      <p:sp>
        <p:nvSpPr>
          <p:cNvPr id="222" name="Left-Right Arrow 2">
            <a:extLst>
              <a:ext uri="{FF2B5EF4-FFF2-40B4-BE49-F238E27FC236}">
                <a16:creationId xmlns:a16="http://schemas.microsoft.com/office/drawing/2014/main" xmlns="" id="{03FA0BE0-3353-4F3E-B3F7-7B117290F6E7}"/>
              </a:ext>
            </a:extLst>
          </p:cNvPr>
          <p:cNvSpPr/>
          <p:nvPr/>
        </p:nvSpPr>
        <p:spPr>
          <a:xfrm>
            <a:off x="1272803" y="6002588"/>
            <a:ext cx="381000" cy="199945"/>
          </a:xfrm>
          <a:prstGeom prst="leftRightArrow">
            <a:avLst>
              <a:gd name="adj1" fmla="val 50000"/>
              <a:gd name="adj2" fmla="val 28588"/>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223" name="Left-Right Arrow 2">
            <a:extLst>
              <a:ext uri="{FF2B5EF4-FFF2-40B4-BE49-F238E27FC236}">
                <a16:creationId xmlns:a16="http://schemas.microsoft.com/office/drawing/2014/main" xmlns="" id="{DEB2D8DC-9C8C-4E8C-9A03-BB67327E98C8}"/>
              </a:ext>
            </a:extLst>
          </p:cNvPr>
          <p:cNvSpPr/>
          <p:nvPr/>
        </p:nvSpPr>
        <p:spPr>
          <a:xfrm rot="16200000">
            <a:off x="725829" y="5442448"/>
            <a:ext cx="381000" cy="199945"/>
          </a:xfrm>
          <a:prstGeom prst="leftRightArrow">
            <a:avLst>
              <a:gd name="adj1" fmla="val 50000"/>
              <a:gd name="adj2" fmla="val 28588"/>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224" name="Left-Right Arrow 2">
            <a:extLst>
              <a:ext uri="{FF2B5EF4-FFF2-40B4-BE49-F238E27FC236}">
                <a16:creationId xmlns:a16="http://schemas.microsoft.com/office/drawing/2014/main" xmlns="" id="{E1929081-5A38-4EAB-85C6-2E98552DA643}"/>
              </a:ext>
            </a:extLst>
          </p:cNvPr>
          <p:cNvSpPr/>
          <p:nvPr/>
        </p:nvSpPr>
        <p:spPr>
          <a:xfrm rot="16200000">
            <a:off x="1883735" y="5447563"/>
            <a:ext cx="381000" cy="199945"/>
          </a:xfrm>
          <a:prstGeom prst="leftRightArrow">
            <a:avLst>
              <a:gd name="adj1" fmla="val 50000"/>
              <a:gd name="adj2" fmla="val 28588"/>
            </a:avLst>
          </a:prstGeom>
          <a:gradFill rotWithShape="1">
            <a:gsLst>
              <a:gs pos="0">
                <a:sysClr val="windowText" lastClr="000000">
                  <a:shade val="51000"/>
                  <a:satMod val="130000"/>
                </a:sysClr>
              </a:gs>
              <a:gs pos="80000">
                <a:sysClr val="windowText" lastClr="000000">
                  <a:shade val="93000"/>
                  <a:satMod val="130000"/>
                </a:sysClr>
              </a:gs>
              <a:gs pos="100000">
                <a:sysClr val="windowText" lastClr="000000">
                  <a:shade val="94000"/>
                  <a:satMod val="135000"/>
                </a:sysClr>
              </a:gs>
            </a:gsLst>
            <a:lin ang="16200000" scaled="0"/>
          </a:gradFill>
          <a:ln w="9525" cap="flat" cmpd="sng" algn="ctr">
            <a:solidFill>
              <a:sysClr val="windowText" lastClr="000000">
                <a:shade val="95000"/>
                <a:satMod val="105000"/>
              </a:sys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225" name="Parallelogram 224">
            <a:extLst>
              <a:ext uri="{FF2B5EF4-FFF2-40B4-BE49-F238E27FC236}">
                <a16:creationId xmlns:a16="http://schemas.microsoft.com/office/drawing/2014/main" xmlns="" id="{0C6F5905-E5CB-453F-BADE-5F22146C79C7}"/>
              </a:ext>
            </a:extLst>
          </p:cNvPr>
          <p:cNvSpPr/>
          <p:nvPr/>
        </p:nvSpPr>
        <p:spPr>
          <a:xfrm>
            <a:off x="6071278" y="1708495"/>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F0</a:t>
            </a:r>
          </a:p>
        </p:txBody>
      </p:sp>
      <p:sp>
        <p:nvSpPr>
          <p:cNvPr id="226" name="Parallelogram 225">
            <a:extLst>
              <a:ext uri="{FF2B5EF4-FFF2-40B4-BE49-F238E27FC236}">
                <a16:creationId xmlns:a16="http://schemas.microsoft.com/office/drawing/2014/main" xmlns="" id="{280AFCA4-EF45-49DC-A193-47C455F39036}"/>
              </a:ext>
            </a:extLst>
          </p:cNvPr>
          <p:cNvSpPr/>
          <p:nvPr/>
        </p:nvSpPr>
        <p:spPr>
          <a:xfrm>
            <a:off x="7366678" y="1708495"/>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F1</a:t>
            </a:r>
          </a:p>
        </p:txBody>
      </p:sp>
      <p:sp>
        <p:nvSpPr>
          <p:cNvPr id="227" name="Parallelogram 226">
            <a:extLst>
              <a:ext uri="{FF2B5EF4-FFF2-40B4-BE49-F238E27FC236}">
                <a16:creationId xmlns:a16="http://schemas.microsoft.com/office/drawing/2014/main" xmlns="" id="{48DF3459-4903-4224-AC43-12D91042FE58}"/>
              </a:ext>
            </a:extLst>
          </p:cNvPr>
          <p:cNvSpPr/>
          <p:nvPr/>
        </p:nvSpPr>
        <p:spPr>
          <a:xfrm>
            <a:off x="5614078" y="2193198"/>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F2</a:t>
            </a:r>
          </a:p>
        </p:txBody>
      </p:sp>
      <p:sp>
        <p:nvSpPr>
          <p:cNvPr id="228" name="Parallelogram 227">
            <a:extLst>
              <a:ext uri="{FF2B5EF4-FFF2-40B4-BE49-F238E27FC236}">
                <a16:creationId xmlns:a16="http://schemas.microsoft.com/office/drawing/2014/main" xmlns="" id="{44A271C7-07C6-452D-80F4-3134BA5BC6C6}"/>
              </a:ext>
            </a:extLst>
          </p:cNvPr>
          <p:cNvSpPr/>
          <p:nvPr/>
        </p:nvSpPr>
        <p:spPr>
          <a:xfrm>
            <a:off x="6894238" y="2193198"/>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F3</a:t>
            </a:r>
          </a:p>
        </p:txBody>
      </p:sp>
      <p:sp>
        <p:nvSpPr>
          <p:cNvPr id="229" name="Parallelogram 228">
            <a:extLst>
              <a:ext uri="{FF2B5EF4-FFF2-40B4-BE49-F238E27FC236}">
                <a16:creationId xmlns:a16="http://schemas.microsoft.com/office/drawing/2014/main" xmlns="" id="{A55B9A4D-EBE4-47EA-97E2-ED1E7CDC40F0}"/>
              </a:ext>
            </a:extLst>
          </p:cNvPr>
          <p:cNvSpPr/>
          <p:nvPr/>
        </p:nvSpPr>
        <p:spPr>
          <a:xfrm>
            <a:off x="6033433" y="2852191"/>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F0</a:t>
            </a:r>
          </a:p>
        </p:txBody>
      </p:sp>
      <p:sp>
        <p:nvSpPr>
          <p:cNvPr id="230" name="Parallelogram 229">
            <a:extLst>
              <a:ext uri="{FF2B5EF4-FFF2-40B4-BE49-F238E27FC236}">
                <a16:creationId xmlns:a16="http://schemas.microsoft.com/office/drawing/2014/main" xmlns="" id="{8D94AEFA-0117-481D-8FC1-3EB64346002C}"/>
              </a:ext>
            </a:extLst>
          </p:cNvPr>
          <p:cNvSpPr/>
          <p:nvPr/>
        </p:nvSpPr>
        <p:spPr>
          <a:xfrm>
            <a:off x="7328833" y="2852191"/>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F1</a:t>
            </a:r>
          </a:p>
        </p:txBody>
      </p:sp>
      <p:sp>
        <p:nvSpPr>
          <p:cNvPr id="231" name="Parallelogram 230">
            <a:extLst>
              <a:ext uri="{FF2B5EF4-FFF2-40B4-BE49-F238E27FC236}">
                <a16:creationId xmlns:a16="http://schemas.microsoft.com/office/drawing/2014/main" xmlns="" id="{AE991C93-6BCC-4070-B3F8-33BAE05F215F}"/>
              </a:ext>
            </a:extLst>
          </p:cNvPr>
          <p:cNvSpPr/>
          <p:nvPr/>
        </p:nvSpPr>
        <p:spPr>
          <a:xfrm>
            <a:off x="5576233" y="3336894"/>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F2</a:t>
            </a:r>
          </a:p>
        </p:txBody>
      </p:sp>
      <p:sp>
        <p:nvSpPr>
          <p:cNvPr id="232" name="Parallelogram 231">
            <a:extLst>
              <a:ext uri="{FF2B5EF4-FFF2-40B4-BE49-F238E27FC236}">
                <a16:creationId xmlns:a16="http://schemas.microsoft.com/office/drawing/2014/main" xmlns="" id="{2F05E0B1-D32A-4AE5-8B83-BA7CF09E6CC5}"/>
              </a:ext>
            </a:extLst>
          </p:cNvPr>
          <p:cNvSpPr/>
          <p:nvPr/>
        </p:nvSpPr>
        <p:spPr>
          <a:xfrm>
            <a:off x="6856393" y="3336894"/>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F3</a:t>
            </a:r>
          </a:p>
        </p:txBody>
      </p:sp>
      <p:sp>
        <p:nvSpPr>
          <p:cNvPr id="233" name="Parallelogram 232">
            <a:extLst>
              <a:ext uri="{FF2B5EF4-FFF2-40B4-BE49-F238E27FC236}">
                <a16:creationId xmlns:a16="http://schemas.microsoft.com/office/drawing/2014/main" xmlns="" id="{84984525-8568-4833-82C7-0443729BEA92}"/>
              </a:ext>
            </a:extLst>
          </p:cNvPr>
          <p:cNvSpPr/>
          <p:nvPr/>
        </p:nvSpPr>
        <p:spPr>
          <a:xfrm>
            <a:off x="6071278" y="4034350"/>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F0</a:t>
            </a:r>
          </a:p>
        </p:txBody>
      </p:sp>
      <p:sp>
        <p:nvSpPr>
          <p:cNvPr id="234" name="Parallelogram 233">
            <a:extLst>
              <a:ext uri="{FF2B5EF4-FFF2-40B4-BE49-F238E27FC236}">
                <a16:creationId xmlns:a16="http://schemas.microsoft.com/office/drawing/2014/main" xmlns="" id="{B6017BDB-845E-40ED-AE91-A6BCA8DBE7DD}"/>
              </a:ext>
            </a:extLst>
          </p:cNvPr>
          <p:cNvSpPr/>
          <p:nvPr/>
        </p:nvSpPr>
        <p:spPr>
          <a:xfrm>
            <a:off x="7366678" y="4034350"/>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F1</a:t>
            </a:r>
          </a:p>
        </p:txBody>
      </p:sp>
      <p:sp>
        <p:nvSpPr>
          <p:cNvPr id="235" name="Parallelogram 234">
            <a:extLst>
              <a:ext uri="{FF2B5EF4-FFF2-40B4-BE49-F238E27FC236}">
                <a16:creationId xmlns:a16="http://schemas.microsoft.com/office/drawing/2014/main" xmlns="" id="{FB823164-C561-441E-8600-FD1D0D36A411}"/>
              </a:ext>
            </a:extLst>
          </p:cNvPr>
          <p:cNvSpPr/>
          <p:nvPr/>
        </p:nvSpPr>
        <p:spPr>
          <a:xfrm>
            <a:off x="5614078" y="4519053"/>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F2</a:t>
            </a:r>
          </a:p>
        </p:txBody>
      </p:sp>
      <p:sp>
        <p:nvSpPr>
          <p:cNvPr id="236" name="Parallelogram 235">
            <a:extLst>
              <a:ext uri="{FF2B5EF4-FFF2-40B4-BE49-F238E27FC236}">
                <a16:creationId xmlns:a16="http://schemas.microsoft.com/office/drawing/2014/main" xmlns="" id="{1CC42DBD-2F1C-4BD4-B74B-54C5CE31023A}"/>
              </a:ext>
            </a:extLst>
          </p:cNvPr>
          <p:cNvSpPr/>
          <p:nvPr/>
        </p:nvSpPr>
        <p:spPr>
          <a:xfrm>
            <a:off x="6894238" y="4519053"/>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F3</a:t>
            </a:r>
          </a:p>
        </p:txBody>
      </p:sp>
      <p:sp>
        <p:nvSpPr>
          <p:cNvPr id="237" name="Parallelogram 236">
            <a:extLst>
              <a:ext uri="{FF2B5EF4-FFF2-40B4-BE49-F238E27FC236}">
                <a16:creationId xmlns:a16="http://schemas.microsoft.com/office/drawing/2014/main" xmlns="" id="{636E4F2F-204D-4032-A8C2-C391E79DA41B}"/>
              </a:ext>
            </a:extLst>
          </p:cNvPr>
          <p:cNvSpPr/>
          <p:nvPr/>
        </p:nvSpPr>
        <p:spPr>
          <a:xfrm>
            <a:off x="6033433" y="5302371"/>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F0</a:t>
            </a:r>
          </a:p>
        </p:txBody>
      </p:sp>
      <p:sp>
        <p:nvSpPr>
          <p:cNvPr id="238" name="Parallelogram 237">
            <a:extLst>
              <a:ext uri="{FF2B5EF4-FFF2-40B4-BE49-F238E27FC236}">
                <a16:creationId xmlns:a16="http://schemas.microsoft.com/office/drawing/2014/main" xmlns="" id="{22F5D685-DE0D-4903-803B-5C92E9BF786A}"/>
              </a:ext>
            </a:extLst>
          </p:cNvPr>
          <p:cNvSpPr/>
          <p:nvPr/>
        </p:nvSpPr>
        <p:spPr>
          <a:xfrm>
            <a:off x="7328833" y="5302371"/>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F1</a:t>
            </a:r>
          </a:p>
        </p:txBody>
      </p:sp>
      <p:sp>
        <p:nvSpPr>
          <p:cNvPr id="239" name="Parallelogram 238">
            <a:extLst>
              <a:ext uri="{FF2B5EF4-FFF2-40B4-BE49-F238E27FC236}">
                <a16:creationId xmlns:a16="http://schemas.microsoft.com/office/drawing/2014/main" xmlns="" id="{02FCBB17-E690-4660-B833-F4D4E45A6C11}"/>
              </a:ext>
            </a:extLst>
          </p:cNvPr>
          <p:cNvSpPr/>
          <p:nvPr/>
        </p:nvSpPr>
        <p:spPr>
          <a:xfrm>
            <a:off x="5576233" y="5787074"/>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F2</a:t>
            </a:r>
          </a:p>
        </p:txBody>
      </p:sp>
      <p:sp>
        <p:nvSpPr>
          <p:cNvPr id="240" name="Parallelogram 239">
            <a:extLst>
              <a:ext uri="{FF2B5EF4-FFF2-40B4-BE49-F238E27FC236}">
                <a16:creationId xmlns:a16="http://schemas.microsoft.com/office/drawing/2014/main" xmlns="" id="{E0BFC0CE-0AE6-4AAF-B0C2-4940DF8C69B9}"/>
              </a:ext>
            </a:extLst>
          </p:cNvPr>
          <p:cNvSpPr/>
          <p:nvPr/>
        </p:nvSpPr>
        <p:spPr>
          <a:xfrm>
            <a:off x="6856393" y="5787074"/>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F3</a:t>
            </a:r>
          </a:p>
        </p:txBody>
      </p:sp>
      <p:sp>
        <p:nvSpPr>
          <p:cNvPr id="241" name="Oval 240">
            <a:extLst>
              <a:ext uri="{FF2B5EF4-FFF2-40B4-BE49-F238E27FC236}">
                <a16:creationId xmlns:a16="http://schemas.microsoft.com/office/drawing/2014/main" xmlns="" id="{9AE87B00-D9E4-4AA5-ABE9-EB25C565E4E2}"/>
              </a:ext>
            </a:extLst>
          </p:cNvPr>
          <p:cNvSpPr/>
          <p:nvPr/>
        </p:nvSpPr>
        <p:spPr>
          <a:xfrm>
            <a:off x="6318360" y="1466073"/>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N1</a:t>
            </a:r>
          </a:p>
        </p:txBody>
      </p:sp>
      <p:sp>
        <p:nvSpPr>
          <p:cNvPr id="242" name="Oval 241">
            <a:extLst>
              <a:ext uri="{FF2B5EF4-FFF2-40B4-BE49-F238E27FC236}">
                <a16:creationId xmlns:a16="http://schemas.microsoft.com/office/drawing/2014/main" xmlns="" id="{8B46A8D6-6752-431A-841C-1CBAC3A8ED0D}"/>
              </a:ext>
            </a:extLst>
          </p:cNvPr>
          <p:cNvSpPr/>
          <p:nvPr/>
        </p:nvSpPr>
        <p:spPr>
          <a:xfrm>
            <a:off x="6298715" y="2620304"/>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N3</a:t>
            </a:r>
          </a:p>
        </p:txBody>
      </p:sp>
      <p:sp>
        <p:nvSpPr>
          <p:cNvPr id="243" name="Oval 242">
            <a:extLst>
              <a:ext uri="{FF2B5EF4-FFF2-40B4-BE49-F238E27FC236}">
                <a16:creationId xmlns:a16="http://schemas.microsoft.com/office/drawing/2014/main" xmlns="" id="{2FF0248F-89D8-4019-988D-0F674A854A3C}"/>
              </a:ext>
            </a:extLst>
          </p:cNvPr>
          <p:cNvSpPr/>
          <p:nvPr/>
        </p:nvSpPr>
        <p:spPr>
          <a:xfrm>
            <a:off x="5804833" y="3230432"/>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N2</a:t>
            </a:r>
          </a:p>
        </p:txBody>
      </p:sp>
      <p:sp>
        <p:nvSpPr>
          <p:cNvPr id="244" name="Oval 243">
            <a:extLst>
              <a:ext uri="{FF2B5EF4-FFF2-40B4-BE49-F238E27FC236}">
                <a16:creationId xmlns:a16="http://schemas.microsoft.com/office/drawing/2014/main" xmlns="" id="{8527A60E-672D-47C5-A7D8-79F0FAC7582C}"/>
              </a:ext>
            </a:extLst>
          </p:cNvPr>
          <p:cNvSpPr/>
          <p:nvPr/>
        </p:nvSpPr>
        <p:spPr>
          <a:xfrm>
            <a:off x="7549684" y="2659055"/>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R</a:t>
            </a:r>
          </a:p>
        </p:txBody>
      </p:sp>
      <p:sp>
        <p:nvSpPr>
          <p:cNvPr id="245" name="Oval 244">
            <a:extLst>
              <a:ext uri="{FF2B5EF4-FFF2-40B4-BE49-F238E27FC236}">
                <a16:creationId xmlns:a16="http://schemas.microsoft.com/office/drawing/2014/main" xmlns="" id="{FDF812A7-A545-42E0-A6FD-125EE43C9092}"/>
              </a:ext>
            </a:extLst>
          </p:cNvPr>
          <p:cNvSpPr/>
          <p:nvPr/>
        </p:nvSpPr>
        <p:spPr>
          <a:xfrm>
            <a:off x="7549934" y="3827357"/>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N4</a:t>
            </a:r>
          </a:p>
        </p:txBody>
      </p:sp>
      <p:sp>
        <p:nvSpPr>
          <p:cNvPr id="246" name="Oval 245">
            <a:extLst>
              <a:ext uri="{FF2B5EF4-FFF2-40B4-BE49-F238E27FC236}">
                <a16:creationId xmlns:a16="http://schemas.microsoft.com/office/drawing/2014/main" xmlns="" id="{4479DB97-A94A-490B-ABC5-5F1F12C028B8}"/>
              </a:ext>
            </a:extLst>
          </p:cNvPr>
          <p:cNvSpPr/>
          <p:nvPr/>
        </p:nvSpPr>
        <p:spPr>
          <a:xfrm>
            <a:off x="7160938" y="4387998"/>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N5</a:t>
            </a:r>
          </a:p>
        </p:txBody>
      </p:sp>
      <p:sp>
        <p:nvSpPr>
          <p:cNvPr id="247" name="Oval 246">
            <a:extLst>
              <a:ext uri="{FF2B5EF4-FFF2-40B4-BE49-F238E27FC236}">
                <a16:creationId xmlns:a16="http://schemas.microsoft.com/office/drawing/2014/main" xmlns="" id="{977A054A-AD4D-48CF-B296-29663915CEA4}"/>
              </a:ext>
            </a:extLst>
          </p:cNvPr>
          <p:cNvSpPr/>
          <p:nvPr/>
        </p:nvSpPr>
        <p:spPr>
          <a:xfrm>
            <a:off x="5862391" y="4362277"/>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R</a:t>
            </a:r>
          </a:p>
        </p:txBody>
      </p:sp>
      <p:sp>
        <p:nvSpPr>
          <p:cNvPr id="248" name="Oval 247">
            <a:extLst>
              <a:ext uri="{FF2B5EF4-FFF2-40B4-BE49-F238E27FC236}">
                <a16:creationId xmlns:a16="http://schemas.microsoft.com/office/drawing/2014/main" xmlns="" id="{84E44BC4-A9D6-4AD2-B946-AC551025985E}"/>
              </a:ext>
            </a:extLst>
          </p:cNvPr>
          <p:cNvSpPr/>
          <p:nvPr/>
        </p:nvSpPr>
        <p:spPr>
          <a:xfrm>
            <a:off x="7137497" y="5643767"/>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N6</a:t>
            </a:r>
          </a:p>
        </p:txBody>
      </p:sp>
      <p:sp>
        <p:nvSpPr>
          <p:cNvPr id="249" name="Oval 248">
            <a:extLst>
              <a:ext uri="{FF2B5EF4-FFF2-40B4-BE49-F238E27FC236}">
                <a16:creationId xmlns:a16="http://schemas.microsoft.com/office/drawing/2014/main" xmlns="" id="{F72A4ADF-E03C-408E-A1E4-E91D74EAE0F1}"/>
              </a:ext>
            </a:extLst>
          </p:cNvPr>
          <p:cNvSpPr/>
          <p:nvPr/>
        </p:nvSpPr>
        <p:spPr>
          <a:xfrm>
            <a:off x="5811143" y="5656201"/>
            <a:ext cx="685800" cy="658993"/>
          </a:xfrm>
          <a:prstGeom prst="ellipse">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w="9525" cap="flat" cmpd="sng" algn="ctr">
            <a:solidFill>
              <a:srgbClr val="9BBB59">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N1</a:t>
            </a:r>
          </a:p>
        </p:txBody>
      </p:sp>
      <p:sp>
        <p:nvSpPr>
          <p:cNvPr id="250" name="Oval 249">
            <a:extLst>
              <a:ext uri="{FF2B5EF4-FFF2-40B4-BE49-F238E27FC236}">
                <a16:creationId xmlns:a16="http://schemas.microsoft.com/office/drawing/2014/main" xmlns="" id="{C9460B21-CADC-4B49-8DD3-843EC8268AEB}"/>
              </a:ext>
            </a:extLst>
          </p:cNvPr>
          <p:cNvSpPr/>
          <p:nvPr/>
        </p:nvSpPr>
        <p:spPr>
          <a:xfrm>
            <a:off x="7633378" y="1442488"/>
            <a:ext cx="685800" cy="658993"/>
          </a:xfrm>
          <a:prstGeom prst="ellipse">
            <a:avLst/>
          </a:prstGeom>
          <a:gradFill rotWithShape="1">
            <a:gsLst>
              <a:gs pos="0">
                <a:srgbClr val="4BACC6">
                  <a:shade val="51000"/>
                  <a:satMod val="130000"/>
                </a:srgbClr>
              </a:gs>
              <a:gs pos="80000">
                <a:srgbClr val="4BACC6">
                  <a:shade val="93000"/>
                  <a:satMod val="130000"/>
                </a:srgbClr>
              </a:gs>
              <a:gs pos="100000">
                <a:srgbClr val="4BACC6">
                  <a:shade val="94000"/>
                  <a:satMod val="135000"/>
                </a:srgbClr>
              </a:gs>
            </a:gsLst>
            <a:lin ang="16200000" scaled="0"/>
          </a:gradFill>
          <a:ln w="9525" cap="flat" cmpd="sng" algn="ctr">
            <a:solidFill>
              <a:srgbClr val="4BACC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N6</a:t>
            </a:r>
          </a:p>
        </p:txBody>
      </p:sp>
      <p:cxnSp>
        <p:nvCxnSpPr>
          <p:cNvPr id="251" name="Straight Arrow Connector 250">
            <a:extLst>
              <a:ext uri="{FF2B5EF4-FFF2-40B4-BE49-F238E27FC236}">
                <a16:creationId xmlns:a16="http://schemas.microsoft.com/office/drawing/2014/main" xmlns="" id="{1213F262-6B91-4629-865E-53CC1B9A4EE7}"/>
              </a:ext>
            </a:extLst>
          </p:cNvPr>
          <p:cNvCxnSpPr>
            <a:cxnSpLocks/>
            <a:stCxn id="241" idx="4"/>
            <a:endCxn id="242" idx="0"/>
          </p:cNvCxnSpPr>
          <p:nvPr/>
        </p:nvCxnSpPr>
        <p:spPr>
          <a:xfrm flipH="1">
            <a:off x="6641615" y="2125066"/>
            <a:ext cx="19645" cy="495238"/>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52" name="Straight Arrow Connector 251">
            <a:extLst>
              <a:ext uri="{FF2B5EF4-FFF2-40B4-BE49-F238E27FC236}">
                <a16:creationId xmlns:a16="http://schemas.microsoft.com/office/drawing/2014/main" xmlns="" id="{4A3923C5-9175-4139-AB75-743D6EE7410D}"/>
              </a:ext>
            </a:extLst>
          </p:cNvPr>
          <p:cNvCxnSpPr>
            <a:cxnSpLocks/>
            <a:stCxn id="241" idx="4"/>
            <a:endCxn id="244" idx="0"/>
          </p:cNvCxnSpPr>
          <p:nvPr/>
        </p:nvCxnSpPr>
        <p:spPr>
          <a:xfrm>
            <a:off x="6661260" y="2125066"/>
            <a:ext cx="1231324" cy="533989"/>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53" name="Straight Arrow Connector 252">
            <a:extLst>
              <a:ext uri="{FF2B5EF4-FFF2-40B4-BE49-F238E27FC236}">
                <a16:creationId xmlns:a16="http://schemas.microsoft.com/office/drawing/2014/main" xmlns="" id="{FD35FB0F-76FB-4261-8142-36130D9F7E96}"/>
              </a:ext>
            </a:extLst>
          </p:cNvPr>
          <p:cNvCxnSpPr>
            <a:cxnSpLocks/>
            <a:stCxn id="241" idx="4"/>
            <a:endCxn id="243" idx="0"/>
          </p:cNvCxnSpPr>
          <p:nvPr/>
        </p:nvCxnSpPr>
        <p:spPr>
          <a:xfrm flipH="1">
            <a:off x="6147733" y="2125066"/>
            <a:ext cx="513527" cy="1105366"/>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54" name="Straight Arrow Connector 253">
            <a:extLst>
              <a:ext uri="{FF2B5EF4-FFF2-40B4-BE49-F238E27FC236}">
                <a16:creationId xmlns:a16="http://schemas.microsoft.com/office/drawing/2014/main" xmlns="" id="{28A60D9B-7A5A-42FD-8EBA-B81D185F3FAE}"/>
              </a:ext>
            </a:extLst>
          </p:cNvPr>
          <p:cNvCxnSpPr>
            <a:cxnSpLocks/>
            <a:stCxn id="244" idx="4"/>
            <a:endCxn id="245" idx="0"/>
          </p:cNvCxnSpPr>
          <p:nvPr/>
        </p:nvCxnSpPr>
        <p:spPr>
          <a:xfrm>
            <a:off x="7892584" y="3318048"/>
            <a:ext cx="250" cy="509309"/>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55" name="Straight Arrow Connector 254">
            <a:extLst>
              <a:ext uri="{FF2B5EF4-FFF2-40B4-BE49-F238E27FC236}">
                <a16:creationId xmlns:a16="http://schemas.microsoft.com/office/drawing/2014/main" xmlns="" id="{ABFCF01C-FEFE-46CD-B28A-EA8816454D19}"/>
              </a:ext>
            </a:extLst>
          </p:cNvPr>
          <p:cNvCxnSpPr>
            <a:cxnSpLocks/>
            <a:stCxn id="244" idx="4"/>
            <a:endCxn id="246" idx="0"/>
          </p:cNvCxnSpPr>
          <p:nvPr/>
        </p:nvCxnSpPr>
        <p:spPr>
          <a:xfrm flipH="1">
            <a:off x="7503838" y="3318048"/>
            <a:ext cx="388746" cy="1069950"/>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56" name="Straight Arrow Connector 255">
            <a:extLst>
              <a:ext uri="{FF2B5EF4-FFF2-40B4-BE49-F238E27FC236}">
                <a16:creationId xmlns:a16="http://schemas.microsoft.com/office/drawing/2014/main" xmlns="" id="{AC1474C4-B720-4505-BA9D-89C4C29E3E16}"/>
              </a:ext>
            </a:extLst>
          </p:cNvPr>
          <p:cNvCxnSpPr>
            <a:cxnSpLocks/>
            <a:stCxn id="242" idx="4"/>
            <a:endCxn id="247" idx="0"/>
          </p:cNvCxnSpPr>
          <p:nvPr/>
        </p:nvCxnSpPr>
        <p:spPr>
          <a:xfrm flipH="1">
            <a:off x="6205291" y="3279297"/>
            <a:ext cx="436324" cy="1082980"/>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57" name="Straight Arrow Connector 256">
            <a:extLst>
              <a:ext uri="{FF2B5EF4-FFF2-40B4-BE49-F238E27FC236}">
                <a16:creationId xmlns:a16="http://schemas.microsoft.com/office/drawing/2014/main" xmlns="" id="{69B64DCC-333C-4646-992E-3861CB22378F}"/>
              </a:ext>
            </a:extLst>
          </p:cNvPr>
          <p:cNvCxnSpPr>
            <a:cxnSpLocks/>
            <a:stCxn id="247" idx="4"/>
            <a:endCxn id="248" idx="0"/>
          </p:cNvCxnSpPr>
          <p:nvPr/>
        </p:nvCxnSpPr>
        <p:spPr>
          <a:xfrm>
            <a:off x="6205291" y="5021270"/>
            <a:ext cx="1275106" cy="622497"/>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58" name="Straight Arrow Connector 257">
            <a:extLst>
              <a:ext uri="{FF2B5EF4-FFF2-40B4-BE49-F238E27FC236}">
                <a16:creationId xmlns:a16="http://schemas.microsoft.com/office/drawing/2014/main" xmlns="" id="{BD5025B5-B4A2-4094-9359-BD3A2AEF86BE}"/>
              </a:ext>
            </a:extLst>
          </p:cNvPr>
          <p:cNvCxnSpPr>
            <a:cxnSpLocks/>
            <a:stCxn id="245" idx="4"/>
            <a:endCxn id="248" idx="0"/>
          </p:cNvCxnSpPr>
          <p:nvPr/>
        </p:nvCxnSpPr>
        <p:spPr>
          <a:xfrm flipH="1">
            <a:off x="7480397" y="4486350"/>
            <a:ext cx="412437" cy="1157417"/>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59" name="Straight Arrow Connector 258">
            <a:extLst>
              <a:ext uri="{FF2B5EF4-FFF2-40B4-BE49-F238E27FC236}">
                <a16:creationId xmlns:a16="http://schemas.microsoft.com/office/drawing/2014/main" xmlns="" id="{C93F5EB1-F32F-4994-A0F9-36BD0DA93697}"/>
              </a:ext>
            </a:extLst>
          </p:cNvPr>
          <p:cNvCxnSpPr>
            <a:cxnSpLocks/>
            <a:stCxn id="246" idx="4"/>
            <a:endCxn id="248" idx="0"/>
          </p:cNvCxnSpPr>
          <p:nvPr/>
        </p:nvCxnSpPr>
        <p:spPr>
          <a:xfrm flipH="1">
            <a:off x="7480397" y="5046991"/>
            <a:ext cx="23441" cy="596776"/>
          </a:xfrm>
          <a:prstGeom prst="straightConnector1">
            <a:avLst/>
          </a:prstGeom>
          <a:noFill/>
          <a:ln w="57150" cap="flat" cmpd="sng" algn="ctr">
            <a:solidFill>
              <a:srgbClr val="4F81BD">
                <a:shade val="95000"/>
                <a:satMod val="105000"/>
              </a:srgbClr>
            </a:solidFill>
            <a:prstDash val="solid"/>
            <a:tailEnd type="triangle"/>
          </a:ln>
          <a:effectLst/>
        </p:spPr>
      </p:cxnSp>
      <p:sp>
        <p:nvSpPr>
          <p:cNvPr id="260" name="Rectangle 259">
            <a:extLst>
              <a:ext uri="{FF2B5EF4-FFF2-40B4-BE49-F238E27FC236}">
                <a16:creationId xmlns:a16="http://schemas.microsoft.com/office/drawing/2014/main" xmlns="" id="{DBDCE68C-E812-4FE7-9EE4-B06DEF86AECB}"/>
              </a:ext>
            </a:extLst>
          </p:cNvPr>
          <p:cNvSpPr/>
          <p:nvPr/>
        </p:nvSpPr>
        <p:spPr>
          <a:xfrm>
            <a:off x="4564012" y="1693409"/>
            <a:ext cx="855235" cy="721432"/>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rPr>
              <a:t>CYC 0 / CYC 3</a:t>
            </a:r>
          </a:p>
        </p:txBody>
      </p:sp>
      <p:sp>
        <p:nvSpPr>
          <p:cNvPr id="261" name="Rectangle 260">
            <a:extLst>
              <a:ext uri="{FF2B5EF4-FFF2-40B4-BE49-F238E27FC236}">
                <a16:creationId xmlns:a16="http://schemas.microsoft.com/office/drawing/2014/main" xmlns="" id="{3BD4A3B5-AB02-4ED2-9A54-2301915799CE}"/>
              </a:ext>
            </a:extLst>
          </p:cNvPr>
          <p:cNvSpPr/>
          <p:nvPr/>
        </p:nvSpPr>
        <p:spPr>
          <a:xfrm>
            <a:off x="4566456" y="2849479"/>
            <a:ext cx="855234" cy="721432"/>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rPr>
              <a:t>CYC 1</a:t>
            </a:r>
          </a:p>
        </p:txBody>
      </p:sp>
      <p:sp>
        <p:nvSpPr>
          <p:cNvPr id="262" name="Rectangle 261">
            <a:extLst>
              <a:ext uri="{FF2B5EF4-FFF2-40B4-BE49-F238E27FC236}">
                <a16:creationId xmlns:a16="http://schemas.microsoft.com/office/drawing/2014/main" xmlns="" id="{93ECB0C6-CFCF-4042-8C09-BD2D909C60B1}"/>
              </a:ext>
            </a:extLst>
          </p:cNvPr>
          <p:cNvSpPr/>
          <p:nvPr/>
        </p:nvSpPr>
        <p:spPr>
          <a:xfrm>
            <a:off x="4543068" y="4030913"/>
            <a:ext cx="880635" cy="721432"/>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rPr>
              <a:t>CYC 2</a:t>
            </a:r>
          </a:p>
        </p:txBody>
      </p:sp>
      <p:sp>
        <p:nvSpPr>
          <p:cNvPr id="263" name="Rectangle 262">
            <a:extLst>
              <a:ext uri="{FF2B5EF4-FFF2-40B4-BE49-F238E27FC236}">
                <a16:creationId xmlns:a16="http://schemas.microsoft.com/office/drawing/2014/main" xmlns="" id="{15262FFA-6C1C-40EF-B8CE-D961100374F5}"/>
              </a:ext>
            </a:extLst>
          </p:cNvPr>
          <p:cNvSpPr/>
          <p:nvPr/>
        </p:nvSpPr>
        <p:spPr>
          <a:xfrm>
            <a:off x="4528906" y="5295485"/>
            <a:ext cx="891800" cy="721432"/>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rPr>
              <a:t>CYC 3/ CYC 0</a:t>
            </a:r>
          </a:p>
        </p:txBody>
      </p:sp>
      <p:sp>
        <p:nvSpPr>
          <p:cNvPr id="264" name="Oval 263">
            <a:extLst>
              <a:ext uri="{FF2B5EF4-FFF2-40B4-BE49-F238E27FC236}">
                <a16:creationId xmlns:a16="http://schemas.microsoft.com/office/drawing/2014/main" xmlns="" id="{099C633C-6502-4DE5-BF59-64411F05E0A7}"/>
              </a:ext>
            </a:extLst>
          </p:cNvPr>
          <p:cNvSpPr/>
          <p:nvPr/>
        </p:nvSpPr>
        <p:spPr>
          <a:xfrm>
            <a:off x="1521777" y="1386486"/>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N1</a:t>
            </a:r>
          </a:p>
        </p:txBody>
      </p:sp>
      <p:sp>
        <p:nvSpPr>
          <p:cNvPr id="265" name="Oval 264">
            <a:extLst>
              <a:ext uri="{FF2B5EF4-FFF2-40B4-BE49-F238E27FC236}">
                <a16:creationId xmlns:a16="http://schemas.microsoft.com/office/drawing/2014/main" xmlns="" id="{0434AD24-37B6-4549-9F70-8EBE52F1BEC3}"/>
              </a:ext>
            </a:extLst>
          </p:cNvPr>
          <p:cNvSpPr/>
          <p:nvPr/>
        </p:nvSpPr>
        <p:spPr>
          <a:xfrm>
            <a:off x="2344783" y="2250217"/>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N4</a:t>
            </a:r>
          </a:p>
        </p:txBody>
      </p:sp>
      <p:sp>
        <p:nvSpPr>
          <p:cNvPr id="266" name="Oval 265">
            <a:extLst>
              <a:ext uri="{FF2B5EF4-FFF2-40B4-BE49-F238E27FC236}">
                <a16:creationId xmlns:a16="http://schemas.microsoft.com/office/drawing/2014/main" xmlns="" id="{4E6D7F96-1866-47D1-A34A-4134C7F1C60C}"/>
              </a:ext>
            </a:extLst>
          </p:cNvPr>
          <p:cNvSpPr/>
          <p:nvPr/>
        </p:nvSpPr>
        <p:spPr>
          <a:xfrm>
            <a:off x="3300218" y="2250216"/>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N5</a:t>
            </a:r>
          </a:p>
        </p:txBody>
      </p:sp>
      <p:cxnSp>
        <p:nvCxnSpPr>
          <p:cNvPr id="267" name="Straight Arrow Connector 266">
            <a:extLst>
              <a:ext uri="{FF2B5EF4-FFF2-40B4-BE49-F238E27FC236}">
                <a16:creationId xmlns:a16="http://schemas.microsoft.com/office/drawing/2014/main" xmlns="" id="{0E3737F5-642B-4A27-8663-8BA31C497131}"/>
              </a:ext>
            </a:extLst>
          </p:cNvPr>
          <p:cNvCxnSpPr>
            <a:stCxn id="264" idx="5"/>
            <a:endCxn id="265" idx="0"/>
          </p:cNvCxnSpPr>
          <p:nvPr/>
        </p:nvCxnSpPr>
        <p:spPr>
          <a:xfrm>
            <a:off x="2107144" y="1948972"/>
            <a:ext cx="580539" cy="301245"/>
          </a:xfrm>
          <a:prstGeom prst="straightConnector1">
            <a:avLst/>
          </a:prstGeom>
          <a:noFill/>
          <a:ln w="57150" cap="flat" cmpd="sng" algn="ctr">
            <a:solidFill>
              <a:srgbClr val="8064A2">
                <a:lumMod val="75000"/>
              </a:srgbClr>
            </a:solidFill>
            <a:prstDash val="solid"/>
            <a:tailEnd type="triangle"/>
          </a:ln>
          <a:effectLst/>
        </p:spPr>
      </p:cxnSp>
      <p:cxnSp>
        <p:nvCxnSpPr>
          <p:cNvPr id="268" name="Straight Arrow Connector 267">
            <a:extLst>
              <a:ext uri="{FF2B5EF4-FFF2-40B4-BE49-F238E27FC236}">
                <a16:creationId xmlns:a16="http://schemas.microsoft.com/office/drawing/2014/main" xmlns="" id="{6024F1D7-E0E2-40B7-BAB8-095AEA7F7387}"/>
              </a:ext>
            </a:extLst>
          </p:cNvPr>
          <p:cNvCxnSpPr>
            <a:stCxn id="264" idx="5"/>
            <a:endCxn id="266" idx="0"/>
          </p:cNvCxnSpPr>
          <p:nvPr/>
        </p:nvCxnSpPr>
        <p:spPr>
          <a:xfrm>
            <a:off x="2107144" y="1948972"/>
            <a:ext cx="1535974" cy="301244"/>
          </a:xfrm>
          <a:prstGeom prst="straightConnector1">
            <a:avLst/>
          </a:prstGeom>
          <a:noFill/>
          <a:ln w="57150" cap="flat" cmpd="sng" algn="ctr">
            <a:solidFill>
              <a:srgbClr val="8064A2">
                <a:lumMod val="75000"/>
              </a:srgbClr>
            </a:solidFill>
            <a:prstDash val="solid"/>
            <a:tailEnd type="triangle"/>
          </a:ln>
          <a:effectLst/>
        </p:spPr>
      </p:cxnSp>
      <p:sp>
        <p:nvSpPr>
          <p:cNvPr id="269" name="Oval 268">
            <a:extLst>
              <a:ext uri="{FF2B5EF4-FFF2-40B4-BE49-F238E27FC236}">
                <a16:creationId xmlns:a16="http://schemas.microsoft.com/office/drawing/2014/main" xmlns="" id="{98FC301A-1A4F-4D08-860D-F1E52E2FA23D}"/>
              </a:ext>
            </a:extLst>
          </p:cNvPr>
          <p:cNvSpPr/>
          <p:nvPr/>
        </p:nvSpPr>
        <p:spPr>
          <a:xfrm>
            <a:off x="6319591" y="1466598"/>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N1</a:t>
            </a:r>
          </a:p>
        </p:txBody>
      </p:sp>
      <p:sp>
        <p:nvSpPr>
          <p:cNvPr id="270" name="Oval 269">
            <a:extLst>
              <a:ext uri="{FF2B5EF4-FFF2-40B4-BE49-F238E27FC236}">
                <a16:creationId xmlns:a16="http://schemas.microsoft.com/office/drawing/2014/main" xmlns="" id="{EF2EFB7C-70A7-4E9B-A844-A4CF88485A83}"/>
              </a:ext>
            </a:extLst>
          </p:cNvPr>
          <p:cNvSpPr/>
          <p:nvPr/>
        </p:nvSpPr>
        <p:spPr>
          <a:xfrm>
            <a:off x="7550915" y="2659580"/>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R</a:t>
            </a:r>
          </a:p>
        </p:txBody>
      </p:sp>
      <p:sp>
        <p:nvSpPr>
          <p:cNvPr id="271" name="Oval 270">
            <a:extLst>
              <a:ext uri="{FF2B5EF4-FFF2-40B4-BE49-F238E27FC236}">
                <a16:creationId xmlns:a16="http://schemas.microsoft.com/office/drawing/2014/main" xmlns="" id="{4F331406-0013-46A0-AD92-F8153082499E}"/>
              </a:ext>
            </a:extLst>
          </p:cNvPr>
          <p:cNvSpPr/>
          <p:nvPr/>
        </p:nvSpPr>
        <p:spPr>
          <a:xfrm>
            <a:off x="7551165" y="3827882"/>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N4</a:t>
            </a:r>
          </a:p>
        </p:txBody>
      </p:sp>
      <p:sp>
        <p:nvSpPr>
          <p:cNvPr id="272" name="Oval 271">
            <a:extLst>
              <a:ext uri="{FF2B5EF4-FFF2-40B4-BE49-F238E27FC236}">
                <a16:creationId xmlns:a16="http://schemas.microsoft.com/office/drawing/2014/main" xmlns="" id="{06922EA9-B219-4B0E-B693-F478D8835EAA}"/>
              </a:ext>
            </a:extLst>
          </p:cNvPr>
          <p:cNvSpPr/>
          <p:nvPr/>
        </p:nvSpPr>
        <p:spPr>
          <a:xfrm>
            <a:off x="7162169" y="4388523"/>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N5</a:t>
            </a:r>
          </a:p>
        </p:txBody>
      </p:sp>
      <p:cxnSp>
        <p:nvCxnSpPr>
          <p:cNvPr id="273" name="Straight Arrow Connector 272">
            <a:extLst>
              <a:ext uri="{FF2B5EF4-FFF2-40B4-BE49-F238E27FC236}">
                <a16:creationId xmlns:a16="http://schemas.microsoft.com/office/drawing/2014/main" xmlns="" id="{2476AF61-5D8F-45A7-8D83-57DA6231C722}"/>
              </a:ext>
            </a:extLst>
          </p:cNvPr>
          <p:cNvCxnSpPr>
            <a:cxnSpLocks/>
            <a:stCxn id="269" idx="4"/>
            <a:endCxn id="270" idx="0"/>
          </p:cNvCxnSpPr>
          <p:nvPr/>
        </p:nvCxnSpPr>
        <p:spPr>
          <a:xfrm>
            <a:off x="6662491" y="2125591"/>
            <a:ext cx="1231324" cy="533989"/>
          </a:xfrm>
          <a:prstGeom prst="straightConnector1">
            <a:avLst/>
          </a:prstGeom>
          <a:noFill/>
          <a:ln w="57150" cap="flat" cmpd="sng" algn="ctr">
            <a:solidFill>
              <a:srgbClr val="8064A2">
                <a:lumMod val="75000"/>
              </a:srgbClr>
            </a:solidFill>
            <a:prstDash val="solid"/>
            <a:tailEnd type="triangle"/>
          </a:ln>
          <a:effectLst/>
        </p:spPr>
      </p:cxnSp>
      <p:cxnSp>
        <p:nvCxnSpPr>
          <p:cNvPr id="274" name="Straight Arrow Connector 273">
            <a:extLst>
              <a:ext uri="{FF2B5EF4-FFF2-40B4-BE49-F238E27FC236}">
                <a16:creationId xmlns:a16="http://schemas.microsoft.com/office/drawing/2014/main" xmlns="" id="{E0B4B600-A04C-4EBD-A4E2-688B7D0AAFF7}"/>
              </a:ext>
            </a:extLst>
          </p:cNvPr>
          <p:cNvCxnSpPr>
            <a:cxnSpLocks/>
            <a:stCxn id="270" idx="4"/>
            <a:endCxn id="271" idx="0"/>
          </p:cNvCxnSpPr>
          <p:nvPr/>
        </p:nvCxnSpPr>
        <p:spPr>
          <a:xfrm>
            <a:off x="7893815" y="3318573"/>
            <a:ext cx="250" cy="509309"/>
          </a:xfrm>
          <a:prstGeom prst="straightConnector1">
            <a:avLst/>
          </a:prstGeom>
          <a:noFill/>
          <a:ln w="57150" cap="flat" cmpd="sng" algn="ctr">
            <a:solidFill>
              <a:srgbClr val="8064A2">
                <a:lumMod val="75000"/>
              </a:srgbClr>
            </a:solidFill>
            <a:prstDash val="solid"/>
            <a:tailEnd type="triangle"/>
          </a:ln>
          <a:effectLst/>
        </p:spPr>
      </p:cxnSp>
      <p:cxnSp>
        <p:nvCxnSpPr>
          <p:cNvPr id="275" name="Straight Arrow Connector 274">
            <a:extLst>
              <a:ext uri="{FF2B5EF4-FFF2-40B4-BE49-F238E27FC236}">
                <a16:creationId xmlns:a16="http://schemas.microsoft.com/office/drawing/2014/main" xmlns="" id="{F0E5536A-340B-4CCD-9219-E29F744BDD23}"/>
              </a:ext>
            </a:extLst>
          </p:cNvPr>
          <p:cNvCxnSpPr>
            <a:cxnSpLocks/>
            <a:stCxn id="270" idx="4"/>
            <a:endCxn id="272" idx="0"/>
          </p:cNvCxnSpPr>
          <p:nvPr/>
        </p:nvCxnSpPr>
        <p:spPr>
          <a:xfrm flipH="1">
            <a:off x="7505069" y="3318573"/>
            <a:ext cx="388746" cy="1069950"/>
          </a:xfrm>
          <a:prstGeom prst="straightConnector1">
            <a:avLst/>
          </a:prstGeom>
          <a:noFill/>
          <a:ln w="57150" cap="flat" cmpd="sng" algn="ctr">
            <a:solidFill>
              <a:srgbClr val="8064A2">
                <a:lumMod val="75000"/>
              </a:srgbClr>
            </a:solidFill>
            <a:prstDash val="solid"/>
            <a:tailEnd type="triangle"/>
          </a:ln>
          <a:effectLst/>
        </p:spPr>
      </p:cxnSp>
      <p:sp>
        <p:nvSpPr>
          <p:cNvPr id="276" name="Oval 275">
            <a:extLst>
              <a:ext uri="{FF2B5EF4-FFF2-40B4-BE49-F238E27FC236}">
                <a16:creationId xmlns:a16="http://schemas.microsoft.com/office/drawing/2014/main" xmlns="" id="{DD7EA29D-DAC3-4D8F-AB88-05AB4B4A787F}"/>
              </a:ext>
            </a:extLst>
          </p:cNvPr>
          <p:cNvSpPr/>
          <p:nvPr/>
        </p:nvSpPr>
        <p:spPr>
          <a:xfrm>
            <a:off x="1380783" y="2265193"/>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N3</a:t>
            </a:r>
          </a:p>
        </p:txBody>
      </p:sp>
      <p:sp>
        <p:nvSpPr>
          <p:cNvPr id="277" name="Oval 276">
            <a:extLst>
              <a:ext uri="{FF2B5EF4-FFF2-40B4-BE49-F238E27FC236}">
                <a16:creationId xmlns:a16="http://schemas.microsoft.com/office/drawing/2014/main" xmlns="" id="{9986F5D3-D644-4CAE-813F-5CA249700338}"/>
              </a:ext>
            </a:extLst>
          </p:cNvPr>
          <p:cNvSpPr/>
          <p:nvPr/>
        </p:nvSpPr>
        <p:spPr>
          <a:xfrm>
            <a:off x="2268150" y="3227493"/>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N6</a:t>
            </a:r>
          </a:p>
        </p:txBody>
      </p:sp>
      <p:cxnSp>
        <p:nvCxnSpPr>
          <p:cNvPr id="278" name="Straight Arrow Connector 277">
            <a:extLst>
              <a:ext uri="{FF2B5EF4-FFF2-40B4-BE49-F238E27FC236}">
                <a16:creationId xmlns:a16="http://schemas.microsoft.com/office/drawing/2014/main" xmlns="" id="{4564359A-EE78-46EF-A893-8D8A062B94D8}"/>
              </a:ext>
            </a:extLst>
          </p:cNvPr>
          <p:cNvCxnSpPr>
            <a:stCxn id="276" idx="4"/>
            <a:endCxn id="277" idx="0"/>
          </p:cNvCxnSpPr>
          <p:nvPr/>
        </p:nvCxnSpPr>
        <p:spPr>
          <a:xfrm>
            <a:off x="1723683" y="2924186"/>
            <a:ext cx="887367" cy="303307"/>
          </a:xfrm>
          <a:prstGeom prst="straightConnector1">
            <a:avLst/>
          </a:prstGeom>
          <a:noFill/>
          <a:ln w="57150" cap="flat" cmpd="sng" algn="ctr">
            <a:solidFill>
              <a:srgbClr val="8064A2">
                <a:lumMod val="75000"/>
              </a:srgbClr>
            </a:solidFill>
            <a:prstDash val="solid"/>
            <a:tailEnd type="triangle"/>
          </a:ln>
          <a:effectLst/>
        </p:spPr>
      </p:cxnSp>
      <p:sp>
        <p:nvSpPr>
          <p:cNvPr id="279" name="Oval 278">
            <a:extLst>
              <a:ext uri="{FF2B5EF4-FFF2-40B4-BE49-F238E27FC236}">
                <a16:creationId xmlns:a16="http://schemas.microsoft.com/office/drawing/2014/main" xmlns="" id="{DDB5F0A1-8CDE-4430-8F41-D33D3F906AF6}"/>
              </a:ext>
            </a:extLst>
          </p:cNvPr>
          <p:cNvSpPr/>
          <p:nvPr/>
        </p:nvSpPr>
        <p:spPr>
          <a:xfrm>
            <a:off x="6298715" y="2627101"/>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N3</a:t>
            </a:r>
          </a:p>
        </p:txBody>
      </p:sp>
      <p:sp>
        <p:nvSpPr>
          <p:cNvPr id="280" name="Oval 279">
            <a:extLst>
              <a:ext uri="{FF2B5EF4-FFF2-40B4-BE49-F238E27FC236}">
                <a16:creationId xmlns:a16="http://schemas.microsoft.com/office/drawing/2014/main" xmlns="" id="{A986468F-2640-4BD1-B086-7CB820ACE0EC}"/>
              </a:ext>
            </a:extLst>
          </p:cNvPr>
          <p:cNvSpPr/>
          <p:nvPr/>
        </p:nvSpPr>
        <p:spPr>
          <a:xfrm>
            <a:off x="5861160" y="4362277"/>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R</a:t>
            </a:r>
          </a:p>
        </p:txBody>
      </p:sp>
      <p:sp>
        <p:nvSpPr>
          <p:cNvPr id="281" name="Oval 280">
            <a:extLst>
              <a:ext uri="{FF2B5EF4-FFF2-40B4-BE49-F238E27FC236}">
                <a16:creationId xmlns:a16="http://schemas.microsoft.com/office/drawing/2014/main" xmlns="" id="{D9998B13-A32B-42F3-932D-42542F056B8D}"/>
              </a:ext>
            </a:extLst>
          </p:cNvPr>
          <p:cNvSpPr/>
          <p:nvPr/>
        </p:nvSpPr>
        <p:spPr>
          <a:xfrm>
            <a:off x="7136661" y="5643404"/>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N6</a:t>
            </a:r>
          </a:p>
        </p:txBody>
      </p:sp>
      <p:cxnSp>
        <p:nvCxnSpPr>
          <p:cNvPr id="282" name="Straight Arrow Connector 281">
            <a:extLst>
              <a:ext uri="{FF2B5EF4-FFF2-40B4-BE49-F238E27FC236}">
                <a16:creationId xmlns:a16="http://schemas.microsoft.com/office/drawing/2014/main" xmlns="" id="{C7CB3152-854F-4D07-8B76-F948034491AE}"/>
              </a:ext>
            </a:extLst>
          </p:cNvPr>
          <p:cNvCxnSpPr>
            <a:cxnSpLocks/>
            <a:stCxn id="280" idx="4"/>
            <a:endCxn id="281" idx="0"/>
          </p:cNvCxnSpPr>
          <p:nvPr/>
        </p:nvCxnSpPr>
        <p:spPr>
          <a:xfrm>
            <a:off x="6204060" y="5021270"/>
            <a:ext cx="1275501" cy="622134"/>
          </a:xfrm>
          <a:prstGeom prst="straightConnector1">
            <a:avLst/>
          </a:prstGeom>
          <a:noFill/>
          <a:ln w="57150" cap="flat" cmpd="sng" algn="ctr">
            <a:solidFill>
              <a:srgbClr val="8064A2">
                <a:lumMod val="75000"/>
              </a:srgbClr>
            </a:solidFill>
            <a:prstDash val="solid"/>
            <a:tailEnd type="triangle"/>
          </a:ln>
          <a:effectLst/>
        </p:spPr>
      </p:cxnSp>
      <p:sp>
        <p:nvSpPr>
          <p:cNvPr id="283" name="Rounded Rectangle 6164">
            <a:extLst>
              <a:ext uri="{FF2B5EF4-FFF2-40B4-BE49-F238E27FC236}">
                <a16:creationId xmlns:a16="http://schemas.microsoft.com/office/drawing/2014/main" xmlns="" id="{31862001-5009-4471-A658-5F1F7D625CC1}"/>
              </a:ext>
            </a:extLst>
          </p:cNvPr>
          <p:cNvSpPr/>
          <p:nvPr/>
        </p:nvSpPr>
        <p:spPr>
          <a:xfrm>
            <a:off x="4363360" y="1377749"/>
            <a:ext cx="4325128" cy="3788366"/>
          </a:xfrm>
          <a:prstGeom prst="roundRect">
            <a:avLst/>
          </a:prstGeom>
          <a:noFill/>
          <a:ln w="25400" cap="flat" cmpd="sng" algn="ctr">
            <a:solidFill>
              <a:srgbClr val="4F81BD">
                <a:shade val="50000"/>
              </a:srgbClr>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284" name="Oval 283">
            <a:extLst>
              <a:ext uri="{FF2B5EF4-FFF2-40B4-BE49-F238E27FC236}">
                <a16:creationId xmlns:a16="http://schemas.microsoft.com/office/drawing/2014/main" xmlns="" id="{49FE308C-7217-4B2E-9F60-53086FA000DB}"/>
              </a:ext>
            </a:extLst>
          </p:cNvPr>
          <p:cNvSpPr/>
          <p:nvPr/>
        </p:nvSpPr>
        <p:spPr>
          <a:xfrm>
            <a:off x="6293799" y="3780581"/>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N7</a:t>
            </a:r>
          </a:p>
        </p:txBody>
      </p:sp>
      <p:cxnSp>
        <p:nvCxnSpPr>
          <p:cNvPr id="285" name="Straight Arrow Connector 284">
            <a:extLst>
              <a:ext uri="{FF2B5EF4-FFF2-40B4-BE49-F238E27FC236}">
                <a16:creationId xmlns:a16="http://schemas.microsoft.com/office/drawing/2014/main" xmlns="" id="{669B9A39-792E-4D0F-894F-81F27D3A288D}"/>
              </a:ext>
            </a:extLst>
          </p:cNvPr>
          <p:cNvCxnSpPr>
            <a:cxnSpLocks/>
            <a:stCxn id="279" idx="4"/>
            <a:endCxn id="284" idx="0"/>
          </p:cNvCxnSpPr>
          <p:nvPr/>
        </p:nvCxnSpPr>
        <p:spPr>
          <a:xfrm flipH="1">
            <a:off x="6636699" y="3286094"/>
            <a:ext cx="4916" cy="494487"/>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286" name="Straight Arrow Connector 285">
            <a:extLst>
              <a:ext uri="{FF2B5EF4-FFF2-40B4-BE49-F238E27FC236}">
                <a16:creationId xmlns:a16="http://schemas.microsoft.com/office/drawing/2014/main" xmlns="" id="{8F47F0FB-E35B-443C-ACA4-65B382873FBC}"/>
              </a:ext>
            </a:extLst>
          </p:cNvPr>
          <p:cNvCxnSpPr>
            <a:cxnSpLocks/>
            <a:stCxn id="279" idx="4"/>
            <a:endCxn id="280" idx="0"/>
          </p:cNvCxnSpPr>
          <p:nvPr/>
        </p:nvCxnSpPr>
        <p:spPr>
          <a:xfrm flipH="1">
            <a:off x="6204060" y="3286094"/>
            <a:ext cx="437555" cy="1076183"/>
          </a:xfrm>
          <a:prstGeom prst="straightConnector1">
            <a:avLst/>
          </a:prstGeom>
          <a:noFill/>
          <a:ln w="57150" cap="flat" cmpd="sng" algn="ctr">
            <a:solidFill>
              <a:srgbClr val="8064A2">
                <a:lumMod val="75000"/>
              </a:srgbClr>
            </a:solidFill>
            <a:prstDash val="solid"/>
            <a:tailEnd type="triangle"/>
          </a:ln>
          <a:effectLst/>
        </p:spPr>
      </p:cxnSp>
    </p:spTree>
    <p:extLst>
      <p:ext uri="{BB962C8B-B14F-4D97-AF65-F5344CB8AC3E}">
        <p14:creationId xmlns:p14="http://schemas.microsoft.com/office/powerpoint/2010/main" val="627093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6"/>
                                        </p:tgtEl>
                                        <p:attrNameLst>
                                          <p:attrName>style.visibility</p:attrName>
                                        </p:attrNameLst>
                                      </p:cBhvr>
                                      <p:to>
                                        <p:strVal val="visible"/>
                                      </p:to>
                                    </p:set>
                                    <p:animEffect transition="in" filter="fade">
                                      <p:cBhvr>
                                        <p:cTn id="7" dur="500"/>
                                        <p:tgtEl>
                                          <p:spTgt spid="26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4"/>
                                        </p:tgtEl>
                                        <p:attrNameLst>
                                          <p:attrName>style.visibility</p:attrName>
                                        </p:attrNameLst>
                                      </p:cBhvr>
                                      <p:to>
                                        <p:strVal val="visible"/>
                                      </p:to>
                                    </p:set>
                                    <p:animEffect transition="in" filter="fade">
                                      <p:cBhvr>
                                        <p:cTn id="10" dur="500"/>
                                        <p:tgtEl>
                                          <p:spTgt spid="26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5"/>
                                        </p:tgtEl>
                                        <p:attrNameLst>
                                          <p:attrName>style.visibility</p:attrName>
                                        </p:attrNameLst>
                                      </p:cBhvr>
                                      <p:to>
                                        <p:strVal val="visible"/>
                                      </p:to>
                                    </p:set>
                                    <p:animEffect transition="in" filter="fade">
                                      <p:cBhvr>
                                        <p:cTn id="13" dur="500"/>
                                        <p:tgtEl>
                                          <p:spTgt spid="265"/>
                                        </p:tgtEl>
                                      </p:cBhvr>
                                    </p:animEffect>
                                  </p:childTnLst>
                                </p:cTn>
                              </p:par>
                              <p:par>
                                <p:cTn id="14" presetID="10" presetClass="entr" presetSubtype="0" fill="hold" nodeType="withEffect">
                                  <p:stCondLst>
                                    <p:cond delay="0"/>
                                  </p:stCondLst>
                                  <p:childTnLst>
                                    <p:set>
                                      <p:cBhvr>
                                        <p:cTn id="15" dur="1" fill="hold">
                                          <p:stCondLst>
                                            <p:cond delay="0"/>
                                          </p:stCondLst>
                                        </p:cTn>
                                        <p:tgtEl>
                                          <p:spTgt spid="267"/>
                                        </p:tgtEl>
                                        <p:attrNameLst>
                                          <p:attrName>style.visibility</p:attrName>
                                        </p:attrNameLst>
                                      </p:cBhvr>
                                      <p:to>
                                        <p:strVal val="visible"/>
                                      </p:to>
                                    </p:set>
                                    <p:animEffect transition="in" filter="fade">
                                      <p:cBhvr>
                                        <p:cTn id="16" dur="500"/>
                                        <p:tgtEl>
                                          <p:spTgt spid="267"/>
                                        </p:tgtEl>
                                      </p:cBhvr>
                                    </p:animEffect>
                                  </p:childTnLst>
                                </p:cTn>
                              </p:par>
                              <p:par>
                                <p:cTn id="17" presetID="10" presetClass="entr" presetSubtype="0" fill="hold" nodeType="withEffect">
                                  <p:stCondLst>
                                    <p:cond delay="0"/>
                                  </p:stCondLst>
                                  <p:childTnLst>
                                    <p:set>
                                      <p:cBhvr>
                                        <p:cTn id="18" dur="1" fill="hold">
                                          <p:stCondLst>
                                            <p:cond delay="0"/>
                                          </p:stCondLst>
                                        </p:cTn>
                                        <p:tgtEl>
                                          <p:spTgt spid="268"/>
                                        </p:tgtEl>
                                        <p:attrNameLst>
                                          <p:attrName>style.visibility</p:attrName>
                                        </p:attrNameLst>
                                      </p:cBhvr>
                                      <p:to>
                                        <p:strVal val="visible"/>
                                      </p:to>
                                    </p:set>
                                    <p:animEffect transition="in" filter="fade">
                                      <p:cBhvr>
                                        <p:cTn id="19" dur="500"/>
                                        <p:tgtEl>
                                          <p:spTgt spid="26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69"/>
                                        </p:tgtEl>
                                        <p:attrNameLst>
                                          <p:attrName>style.visibility</p:attrName>
                                        </p:attrNameLst>
                                      </p:cBhvr>
                                      <p:to>
                                        <p:strVal val="visible"/>
                                      </p:to>
                                    </p:set>
                                    <p:animEffect transition="in" filter="fade">
                                      <p:cBhvr>
                                        <p:cTn id="22" dur="500"/>
                                        <p:tgtEl>
                                          <p:spTgt spid="269"/>
                                        </p:tgtEl>
                                      </p:cBhvr>
                                    </p:animEffect>
                                  </p:childTnLst>
                                </p:cTn>
                              </p:par>
                              <p:par>
                                <p:cTn id="23" presetID="10" presetClass="entr" presetSubtype="0" fill="hold" nodeType="withEffect">
                                  <p:stCondLst>
                                    <p:cond delay="0"/>
                                  </p:stCondLst>
                                  <p:childTnLst>
                                    <p:set>
                                      <p:cBhvr>
                                        <p:cTn id="24" dur="1" fill="hold">
                                          <p:stCondLst>
                                            <p:cond delay="0"/>
                                          </p:stCondLst>
                                        </p:cTn>
                                        <p:tgtEl>
                                          <p:spTgt spid="273"/>
                                        </p:tgtEl>
                                        <p:attrNameLst>
                                          <p:attrName>style.visibility</p:attrName>
                                        </p:attrNameLst>
                                      </p:cBhvr>
                                      <p:to>
                                        <p:strVal val="visible"/>
                                      </p:to>
                                    </p:set>
                                    <p:animEffect transition="in" filter="fade">
                                      <p:cBhvr>
                                        <p:cTn id="25" dur="500"/>
                                        <p:tgtEl>
                                          <p:spTgt spid="27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70"/>
                                        </p:tgtEl>
                                        <p:attrNameLst>
                                          <p:attrName>style.visibility</p:attrName>
                                        </p:attrNameLst>
                                      </p:cBhvr>
                                      <p:to>
                                        <p:strVal val="visible"/>
                                      </p:to>
                                    </p:set>
                                    <p:animEffect transition="in" filter="fade">
                                      <p:cBhvr>
                                        <p:cTn id="28" dur="500"/>
                                        <p:tgtEl>
                                          <p:spTgt spid="270"/>
                                        </p:tgtEl>
                                      </p:cBhvr>
                                    </p:animEffect>
                                  </p:childTnLst>
                                </p:cTn>
                              </p:par>
                              <p:par>
                                <p:cTn id="29" presetID="10" presetClass="entr" presetSubtype="0" fill="hold" nodeType="withEffect">
                                  <p:stCondLst>
                                    <p:cond delay="0"/>
                                  </p:stCondLst>
                                  <p:childTnLst>
                                    <p:set>
                                      <p:cBhvr>
                                        <p:cTn id="30" dur="1" fill="hold">
                                          <p:stCondLst>
                                            <p:cond delay="0"/>
                                          </p:stCondLst>
                                        </p:cTn>
                                        <p:tgtEl>
                                          <p:spTgt spid="274"/>
                                        </p:tgtEl>
                                        <p:attrNameLst>
                                          <p:attrName>style.visibility</p:attrName>
                                        </p:attrNameLst>
                                      </p:cBhvr>
                                      <p:to>
                                        <p:strVal val="visible"/>
                                      </p:to>
                                    </p:set>
                                    <p:animEffect transition="in" filter="fade">
                                      <p:cBhvr>
                                        <p:cTn id="31" dur="500"/>
                                        <p:tgtEl>
                                          <p:spTgt spid="274"/>
                                        </p:tgtEl>
                                      </p:cBhvr>
                                    </p:animEffect>
                                  </p:childTnLst>
                                </p:cTn>
                              </p:par>
                              <p:par>
                                <p:cTn id="32" presetID="10" presetClass="entr" presetSubtype="0" fill="hold" nodeType="withEffect">
                                  <p:stCondLst>
                                    <p:cond delay="0"/>
                                  </p:stCondLst>
                                  <p:childTnLst>
                                    <p:set>
                                      <p:cBhvr>
                                        <p:cTn id="33" dur="1" fill="hold">
                                          <p:stCondLst>
                                            <p:cond delay="0"/>
                                          </p:stCondLst>
                                        </p:cTn>
                                        <p:tgtEl>
                                          <p:spTgt spid="275"/>
                                        </p:tgtEl>
                                        <p:attrNameLst>
                                          <p:attrName>style.visibility</p:attrName>
                                        </p:attrNameLst>
                                      </p:cBhvr>
                                      <p:to>
                                        <p:strVal val="visible"/>
                                      </p:to>
                                    </p:set>
                                    <p:animEffect transition="in" filter="fade">
                                      <p:cBhvr>
                                        <p:cTn id="34" dur="500"/>
                                        <p:tgtEl>
                                          <p:spTgt spid="27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71"/>
                                        </p:tgtEl>
                                        <p:attrNameLst>
                                          <p:attrName>style.visibility</p:attrName>
                                        </p:attrNameLst>
                                      </p:cBhvr>
                                      <p:to>
                                        <p:strVal val="visible"/>
                                      </p:to>
                                    </p:set>
                                    <p:animEffect transition="in" filter="fade">
                                      <p:cBhvr>
                                        <p:cTn id="37" dur="500"/>
                                        <p:tgtEl>
                                          <p:spTgt spid="27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72"/>
                                        </p:tgtEl>
                                        <p:attrNameLst>
                                          <p:attrName>style.visibility</p:attrName>
                                        </p:attrNameLst>
                                      </p:cBhvr>
                                      <p:to>
                                        <p:strVal val="visible"/>
                                      </p:to>
                                    </p:set>
                                    <p:animEffect transition="in" filter="fade">
                                      <p:cBhvr>
                                        <p:cTn id="40" dur="500"/>
                                        <p:tgtEl>
                                          <p:spTgt spid="272"/>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grpId="1" nodeType="clickEffect">
                                  <p:stCondLst>
                                    <p:cond delay="0"/>
                                  </p:stCondLst>
                                  <p:childTnLst>
                                    <p:animEffect transition="out" filter="fade">
                                      <p:cBhvr>
                                        <p:cTn id="44" dur="500"/>
                                        <p:tgtEl>
                                          <p:spTgt spid="266"/>
                                        </p:tgtEl>
                                      </p:cBhvr>
                                    </p:animEffect>
                                    <p:set>
                                      <p:cBhvr>
                                        <p:cTn id="45" dur="1" fill="hold">
                                          <p:stCondLst>
                                            <p:cond delay="499"/>
                                          </p:stCondLst>
                                        </p:cTn>
                                        <p:tgtEl>
                                          <p:spTgt spid="266"/>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264"/>
                                        </p:tgtEl>
                                      </p:cBhvr>
                                    </p:animEffect>
                                    <p:set>
                                      <p:cBhvr>
                                        <p:cTn id="48" dur="1" fill="hold">
                                          <p:stCondLst>
                                            <p:cond delay="499"/>
                                          </p:stCondLst>
                                        </p:cTn>
                                        <p:tgtEl>
                                          <p:spTgt spid="264"/>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265"/>
                                        </p:tgtEl>
                                      </p:cBhvr>
                                    </p:animEffect>
                                    <p:set>
                                      <p:cBhvr>
                                        <p:cTn id="51" dur="1" fill="hold">
                                          <p:stCondLst>
                                            <p:cond delay="499"/>
                                          </p:stCondLst>
                                        </p:cTn>
                                        <p:tgtEl>
                                          <p:spTgt spid="265"/>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267"/>
                                        </p:tgtEl>
                                      </p:cBhvr>
                                    </p:animEffect>
                                    <p:set>
                                      <p:cBhvr>
                                        <p:cTn id="54" dur="1" fill="hold">
                                          <p:stCondLst>
                                            <p:cond delay="499"/>
                                          </p:stCondLst>
                                        </p:cTn>
                                        <p:tgtEl>
                                          <p:spTgt spid="267"/>
                                        </p:tgtEl>
                                        <p:attrNameLst>
                                          <p:attrName>style.visibility</p:attrName>
                                        </p:attrNameLst>
                                      </p:cBhvr>
                                      <p:to>
                                        <p:strVal val="hidden"/>
                                      </p:to>
                                    </p:set>
                                  </p:childTnLst>
                                </p:cTn>
                              </p:par>
                              <p:par>
                                <p:cTn id="55" presetID="10" presetClass="exit" presetSubtype="0" fill="hold" nodeType="withEffect">
                                  <p:stCondLst>
                                    <p:cond delay="0"/>
                                  </p:stCondLst>
                                  <p:childTnLst>
                                    <p:animEffect transition="out" filter="fade">
                                      <p:cBhvr>
                                        <p:cTn id="56" dur="500"/>
                                        <p:tgtEl>
                                          <p:spTgt spid="268"/>
                                        </p:tgtEl>
                                      </p:cBhvr>
                                    </p:animEffect>
                                    <p:set>
                                      <p:cBhvr>
                                        <p:cTn id="57" dur="1" fill="hold">
                                          <p:stCondLst>
                                            <p:cond delay="499"/>
                                          </p:stCondLst>
                                        </p:cTn>
                                        <p:tgtEl>
                                          <p:spTgt spid="268"/>
                                        </p:tgtEl>
                                        <p:attrNameLst>
                                          <p:attrName>style.visibility</p:attrName>
                                        </p:attrNameLst>
                                      </p:cBhvr>
                                      <p:to>
                                        <p:strVal val="hidden"/>
                                      </p:to>
                                    </p:set>
                                  </p:childTnLst>
                                </p:cTn>
                              </p:par>
                              <p:par>
                                <p:cTn id="58" presetID="10" presetClass="exit" presetSubtype="0" fill="hold" grpId="1" nodeType="withEffect">
                                  <p:stCondLst>
                                    <p:cond delay="0"/>
                                  </p:stCondLst>
                                  <p:childTnLst>
                                    <p:animEffect transition="out" filter="fade">
                                      <p:cBhvr>
                                        <p:cTn id="59" dur="500"/>
                                        <p:tgtEl>
                                          <p:spTgt spid="269"/>
                                        </p:tgtEl>
                                      </p:cBhvr>
                                    </p:animEffect>
                                    <p:set>
                                      <p:cBhvr>
                                        <p:cTn id="60" dur="1" fill="hold">
                                          <p:stCondLst>
                                            <p:cond delay="499"/>
                                          </p:stCondLst>
                                        </p:cTn>
                                        <p:tgtEl>
                                          <p:spTgt spid="269"/>
                                        </p:tgtEl>
                                        <p:attrNameLst>
                                          <p:attrName>style.visibility</p:attrName>
                                        </p:attrNameLst>
                                      </p:cBhvr>
                                      <p:to>
                                        <p:strVal val="hidden"/>
                                      </p:to>
                                    </p:set>
                                  </p:childTnLst>
                                </p:cTn>
                              </p:par>
                              <p:par>
                                <p:cTn id="61" presetID="10" presetClass="exit" presetSubtype="0" fill="hold" nodeType="withEffect">
                                  <p:stCondLst>
                                    <p:cond delay="0"/>
                                  </p:stCondLst>
                                  <p:childTnLst>
                                    <p:animEffect transition="out" filter="fade">
                                      <p:cBhvr>
                                        <p:cTn id="62" dur="500"/>
                                        <p:tgtEl>
                                          <p:spTgt spid="273"/>
                                        </p:tgtEl>
                                      </p:cBhvr>
                                    </p:animEffect>
                                    <p:set>
                                      <p:cBhvr>
                                        <p:cTn id="63" dur="1" fill="hold">
                                          <p:stCondLst>
                                            <p:cond delay="499"/>
                                          </p:stCondLst>
                                        </p:cTn>
                                        <p:tgtEl>
                                          <p:spTgt spid="273"/>
                                        </p:tgtEl>
                                        <p:attrNameLst>
                                          <p:attrName>style.visibility</p:attrName>
                                        </p:attrNameLst>
                                      </p:cBhvr>
                                      <p:to>
                                        <p:strVal val="hidden"/>
                                      </p:to>
                                    </p:set>
                                  </p:childTnLst>
                                </p:cTn>
                              </p:par>
                              <p:par>
                                <p:cTn id="64" presetID="10" presetClass="exit" presetSubtype="0" fill="hold" grpId="1" nodeType="withEffect">
                                  <p:stCondLst>
                                    <p:cond delay="0"/>
                                  </p:stCondLst>
                                  <p:childTnLst>
                                    <p:animEffect transition="out" filter="fade">
                                      <p:cBhvr>
                                        <p:cTn id="65" dur="500"/>
                                        <p:tgtEl>
                                          <p:spTgt spid="270"/>
                                        </p:tgtEl>
                                      </p:cBhvr>
                                    </p:animEffect>
                                    <p:set>
                                      <p:cBhvr>
                                        <p:cTn id="66" dur="1" fill="hold">
                                          <p:stCondLst>
                                            <p:cond delay="499"/>
                                          </p:stCondLst>
                                        </p:cTn>
                                        <p:tgtEl>
                                          <p:spTgt spid="270"/>
                                        </p:tgtEl>
                                        <p:attrNameLst>
                                          <p:attrName>style.visibility</p:attrName>
                                        </p:attrNameLst>
                                      </p:cBhvr>
                                      <p:to>
                                        <p:strVal val="hidden"/>
                                      </p:to>
                                    </p:set>
                                  </p:childTnLst>
                                </p:cTn>
                              </p:par>
                              <p:par>
                                <p:cTn id="67" presetID="10" presetClass="exit" presetSubtype="0" fill="hold" nodeType="withEffect">
                                  <p:stCondLst>
                                    <p:cond delay="0"/>
                                  </p:stCondLst>
                                  <p:childTnLst>
                                    <p:animEffect transition="out" filter="fade">
                                      <p:cBhvr>
                                        <p:cTn id="68" dur="500"/>
                                        <p:tgtEl>
                                          <p:spTgt spid="274"/>
                                        </p:tgtEl>
                                      </p:cBhvr>
                                    </p:animEffect>
                                    <p:set>
                                      <p:cBhvr>
                                        <p:cTn id="69" dur="1" fill="hold">
                                          <p:stCondLst>
                                            <p:cond delay="499"/>
                                          </p:stCondLst>
                                        </p:cTn>
                                        <p:tgtEl>
                                          <p:spTgt spid="274"/>
                                        </p:tgtEl>
                                        <p:attrNameLst>
                                          <p:attrName>style.visibility</p:attrName>
                                        </p:attrNameLst>
                                      </p:cBhvr>
                                      <p:to>
                                        <p:strVal val="hidden"/>
                                      </p:to>
                                    </p:set>
                                  </p:childTnLst>
                                </p:cTn>
                              </p:par>
                              <p:par>
                                <p:cTn id="70" presetID="10" presetClass="exit" presetSubtype="0" fill="hold" nodeType="withEffect">
                                  <p:stCondLst>
                                    <p:cond delay="0"/>
                                  </p:stCondLst>
                                  <p:childTnLst>
                                    <p:animEffect transition="out" filter="fade">
                                      <p:cBhvr>
                                        <p:cTn id="71" dur="500"/>
                                        <p:tgtEl>
                                          <p:spTgt spid="275"/>
                                        </p:tgtEl>
                                      </p:cBhvr>
                                    </p:animEffect>
                                    <p:set>
                                      <p:cBhvr>
                                        <p:cTn id="72" dur="1" fill="hold">
                                          <p:stCondLst>
                                            <p:cond delay="499"/>
                                          </p:stCondLst>
                                        </p:cTn>
                                        <p:tgtEl>
                                          <p:spTgt spid="275"/>
                                        </p:tgtEl>
                                        <p:attrNameLst>
                                          <p:attrName>style.visibility</p:attrName>
                                        </p:attrNameLst>
                                      </p:cBhvr>
                                      <p:to>
                                        <p:strVal val="hidden"/>
                                      </p:to>
                                    </p:set>
                                  </p:childTnLst>
                                </p:cTn>
                              </p:par>
                              <p:par>
                                <p:cTn id="73" presetID="10" presetClass="exit" presetSubtype="0" fill="hold" grpId="1" nodeType="withEffect">
                                  <p:stCondLst>
                                    <p:cond delay="0"/>
                                  </p:stCondLst>
                                  <p:childTnLst>
                                    <p:animEffect transition="out" filter="fade">
                                      <p:cBhvr>
                                        <p:cTn id="74" dur="500"/>
                                        <p:tgtEl>
                                          <p:spTgt spid="271"/>
                                        </p:tgtEl>
                                      </p:cBhvr>
                                    </p:animEffect>
                                    <p:set>
                                      <p:cBhvr>
                                        <p:cTn id="75" dur="1" fill="hold">
                                          <p:stCondLst>
                                            <p:cond delay="499"/>
                                          </p:stCondLst>
                                        </p:cTn>
                                        <p:tgtEl>
                                          <p:spTgt spid="271"/>
                                        </p:tgtEl>
                                        <p:attrNameLst>
                                          <p:attrName>style.visibility</p:attrName>
                                        </p:attrNameLst>
                                      </p:cBhvr>
                                      <p:to>
                                        <p:strVal val="hidden"/>
                                      </p:to>
                                    </p:set>
                                  </p:childTnLst>
                                </p:cTn>
                              </p:par>
                              <p:par>
                                <p:cTn id="76" presetID="10" presetClass="exit" presetSubtype="0" fill="hold" grpId="1" nodeType="withEffect">
                                  <p:stCondLst>
                                    <p:cond delay="0"/>
                                  </p:stCondLst>
                                  <p:childTnLst>
                                    <p:animEffect transition="out" filter="fade">
                                      <p:cBhvr>
                                        <p:cTn id="77" dur="500"/>
                                        <p:tgtEl>
                                          <p:spTgt spid="272"/>
                                        </p:tgtEl>
                                      </p:cBhvr>
                                    </p:animEffect>
                                    <p:set>
                                      <p:cBhvr>
                                        <p:cTn id="78" dur="1" fill="hold">
                                          <p:stCondLst>
                                            <p:cond delay="499"/>
                                          </p:stCondLst>
                                        </p:cTn>
                                        <p:tgtEl>
                                          <p:spTgt spid="272"/>
                                        </p:tgtEl>
                                        <p:attrNameLst>
                                          <p:attrName>style.visibility</p:attrName>
                                        </p:attrNameLst>
                                      </p:cBhvr>
                                      <p:to>
                                        <p:strVal val="hidden"/>
                                      </p:to>
                                    </p:set>
                                  </p:childTnLst>
                                </p:cTn>
                              </p:par>
                              <p:par>
                                <p:cTn id="79" presetID="10" presetClass="entr" presetSubtype="0" fill="hold" grpId="0" nodeType="withEffect">
                                  <p:stCondLst>
                                    <p:cond delay="0"/>
                                  </p:stCondLst>
                                  <p:childTnLst>
                                    <p:set>
                                      <p:cBhvr>
                                        <p:cTn id="80" dur="1" fill="hold">
                                          <p:stCondLst>
                                            <p:cond delay="0"/>
                                          </p:stCondLst>
                                        </p:cTn>
                                        <p:tgtEl>
                                          <p:spTgt spid="281"/>
                                        </p:tgtEl>
                                        <p:attrNameLst>
                                          <p:attrName>style.visibility</p:attrName>
                                        </p:attrNameLst>
                                      </p:cBhvr>
                                      <p:to>
                                        <p:strVal val="visible"/>
                                      </p:to>
                                    </p:set>
                                    <p:animEffect transition="in" filter="fade">
                                      <p:cBhvr>
                                        <p:cTn id="81" dur="500"/>
                                        <p:tgtEl>
                                          <p:spTgt spid="281"/>
                                        </p:tgtEl>
                                      </p:cBhvr>
                                    </p:animEffect>
                                  </p:childTnLst>
                                </p:cTn>
                              </p:par>
                              <p:par>
                                <p:cTn id="82" presetID="10" presetClass="entr" presetSubtype="0" fill="hold" nodeType="withEffect">
                                  <p:stCondLst>
                                    <p:cond delay="0"/>
                                  </p:stCondLst>
                                  <p:childTnLst>
                                    <p:set>
                                      <p:cBhvr>
                                        <p:cTn id="83" dur="1" fill="hold">
                                          <p:stCondLst>
                                            <p:cond delay="0"/>
                                          </p:stCondLst>
                                        </p:cTn>
                                        <p:tgtEl>
                                          <p:spTgt spid="282"/>
                                        </p:tgtEl>
                                        <p:attrNameLst>
                                          <p:attrName>style.visibility</p:attrName>
                                        </p:attrNameLst>
                                      </p:cBhvr>
                                      <p:to>
                                        <p:strVal val="visible"/>
                                      </p:to>
                                    </p:set>
                                    <p:animEffect transition="in" filter="fade">
                                      <p:cBhvr>
                                        <p:cTn id="84" dur="500"/>
                                        <p:tgtEl>
                                          <p:spTgt spid="28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80"/>
                                        </p:tgtEl>
                                        <p:attrNameLst>
                                          <p:attrName>style.visibility</p:attrName>
                                        </p:attrNameLst>
                                      </p:cBhvr>
                                      <p:to>
                                        <p:strVal val="visible"/>
                                      </p:to>
                                    </p:set>
                                    <p:animEffect transition="in" filter="fade">
                                      <p:cBhvr>
                                        <p:cTn id="87" dur="500"/>
                                        <p:tgtEl>
                                          <p:spTgt spid="280"/>
                                        </p:tgtEl>
                                      </p:cBhvr>
                                    </p:animEffect>
                                  </p:childTnLst>
                                </p:cTn>
                              </p:par>
                              <p:par>
                                <p:cTn id="88" presetID="10" presetClass="entr" presetSubtype="0" fill="hold" nodeType="withEffect">
                                  <p:stCondLst>
                                    <p:cond delay="0"/>
                                  </p:stCondLst>
                                  <p:childTnLst>
                                    <p:set>
                                      <p:cBhvr>
                                        <p:cTn id="89" dur="1" fill="hold">
                                          <p:stCondLst>
                                            <p:cond delay="0"/>
                                          </p:stCondLst>
                                        </p:cTn>
                                        <p:tgtEl>
                                          <p:spTgt spid="286"/>
                                        </p:tgtEl>
                                        <p:attrNameLst>
                                          <p:attrName>style.visibility</p:attrName>
                                        </p:attrNameLst>
                                      </p:cBhvr>
                                      <p:to>
                                        <p:strVal val="visible"/>
                                      </p:to>
                                    </p:set>
                                    <p:animEffect transition="in" filter="fade">
                                      <p:cBhvr>
                                        <p:cTn id="90" dur="500"/>
                                        <p:tgtEl>
                                          <p:spTgt spid="286"/>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279"/>
                                        </p:tgtEl>
                                        <p:attrNameLst>
                                          <p:attrName>style.visibility</p:attrName>
                                        </p:attrNameLst>
                                      </p:cBhvr>
                                      <p:to>
                                        <p:strVal val="visible"/>
                                      </p:to>
                                    </p:set>
                                    <p:animEffect transition="in" filter="fade">
                                      <p:cBhvr>
                                        <p:cTn id="93" dur="500"/>
                                        <p:tgtEl>
                                          <p:spTgt spid="279"/>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276"/>
                                        </p:tgtEl>
                                        <p:attrNameLst>
                                          <p:attrName>style.visibility</p:attrName>
                                        </p:attrNameLst>
                                      </p:cBhvr>
                                      <p:to>
                                        <p:strVal val="visible"/>
                                      </p:to>
                                    </p:set>
                                    <p:animEffect transition="in" filter="fade">
                                      <p:cBhvr>
                                        <p:cTn id="96" dur="500"/>
                                        <p:tgtEl>
                                          <p:spTgt spid="276"/>
                                        </p:tgtEl>
                                      </p:cBhvr>
                                    </p:animEffect>
                                  </p:childTnLst>
                                </p:cTn>
                              </p:par>
                              <p:par>
                                <p:cTn id="97" presetID="10" presetClass="entr" presetSubtype="0" fill="hold" nodeType="withEffect">
                                  <p:stCondLst>
                                    <p:cond delay="0"/>
                                  </p:stCondLst>
                                  <p:childTnLst>
                                    <p:set>
                                      <p:cBhvr>
                                        <p:cTn id="98" dur="1" fill="hold">
                                          <p:stCondLst>
                                            <p:cond delay="0"/>
                                          </p:stCondLst>
                                        </p:cTn>
                                        <p:tgtEl>
                                          <p:spTgt spid="278"/>
                                        </p:tgtEl>
                                        <p:attrNameLst>
                                          <p:attrName>style.visibility</p:attrName>
                                        </p:attrNameLst>
                                      </p:cBhvr>
                                      <p:to>
                                        <p:strVal val="visible"/>
                                      </p:to>
                                    </p:set>
                                    <p:animEffect transition="in" filter="fade">
                                      <p:cBhvr>
                                        <p:cTn id="99" dur="500"/>
                                        <p:tgtEl>
                                          <p:spTgt spid="278"/>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277"/>
                                        </p:tgtEl>
                                        <p:attrNameLst>
                                          <p:attrName>style.visibility</p:attrName>
                                        </p:attrNameLst>
                                      </p:cBhvr>
                                      <p:to>
                                        <p:strVal val="visible"/>
                                      </p:to>
                                    </p:set>
                                    <p:animEffect transition="in" filter="fade">
                                      <p:cBhvr>
                                        <p:cTn id="102" dur="500"/>
                                        <p:tgtEl>
                                          <p:spTgt spid="277"/>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xit" presetSubtype="0" fill="hold" grpId="1" nodeType="clickEffect">
                                  <p:stCondLst>
                                    <p:cond delay="0"/>
                                  </p:stCondLst>
                                  <p:childTnLst>
                                    <p:animEffect transition="out" filter="fade">
                                      <p:cBhvr>
                                        <p:cTn id="106" dur="500"/>
                                        <p:tgtEl>
                                          <p:spTgt spid="281"/>
                                        </p:tgtEl>
                                      </p:cBhvr>
                                    </p:animEffect>
                                    <p:set>
                                      <p:cBhvr>
                                        <p:cTn id="107" dur="1" fill="hold">
                                          <p:stCondLst>
                                            <p:cond delay="499"/>
                                          </p:stCondLst>
                                        </p:cTn>
                                        <p:tgtEl>
                                          <p:spTgt spid="281"/>
                                        </p:tgtEl>
                                        <p:attrNameLst>
                                          <p:attrName>style.visibility</p:attrName>
                                        </p:attrNameLst>
                                      </p:cBhvr>
                                      <p:to>
                                        <p:strVal val="hidden"/>
                                      </p:to>
                                    </p:set>
                                  </p:childTnLst>
                                </p:cTn>
                              </p:par>
                              <p:par>
                                <p:cTn id="108" presetID="10" presetClass="exit" presetSubtype="0" fill="hold" nodeType="withEffect">
                                  <p:stCondLst>
                                    <p:cond delay="0"/>
                                  </p:stCondLst>
                                  <p:childTnLst>
                                    <p:animEffect transition="out" filter="fade">
                                      <p:cBhvr>
                                        <p:cTn id="109" dur="500"/>
                                        <p:tgtEl>
                                          <p:spTgt spid="282"/>
                                        </p:tgtEl>
                                      </p:cBhvr>
                                    </p:animEffect>
                                    <p:set>
                                      <p:cBhvr>
                                        <p:cTn id="110" dur="1" fill="hold">
                                          <p:stCondLst>
                                            <p:cond delay="499"/>
                                          </p:stCondLst>
                                        </p:cTn>
                                        <p:tgtEl>
                                          <p:spTgt spid="282"/>
                                        </p:tgtEl>
                                        <p:attrNameLst>
                                          <p:attrName>style.visibility</p:attrName>
                                        </p:attrNameLst>
                                      </p:cBhvr>
                                      <p:to>
                                        <p:strVal val="hidden"/>
                                      </p:to>
                                    </p:set>
                                  </p:childTnLst>
                                </p:cTn>
                              </p:par>
                              <p:par>
                                <p:cTn id="111" presetID="10" presetClass="exit" presetSubtype="0" fill="hold" grpId="1" nodeType="withEffect">
                                  <p:stCondLst>
                                    <p:cond delay="0"/>
                                  </p:stCondLst>
                                  <p:childTnLst>
                                    <p:animEffect transition="out" filter="fade">
                                      <p:cBhvr>
                                        <p:cTn id="112" dur="500"/>
                                        <p:tgtEl>
                                          <p:spTgt spid="280"/>
                                        </p:tgtEl>
                                      </p:cBhvr>
                                    </p:animEffect>
                                    <p:set>
                                      <p:cBhvr>
                                        <p:cTn id="113" dur="1" fill="hold">
                                          <p:stCondLst>
                                            <p:cond delay="499"/>
                                          </p:stCondLst>
                                        </p:cTn>
                                        <p:tgtEl>
                                          <p:spTgt spid="280"/>
                                        </p:tgtEl>
                                        <p:attrNameLst>
                                          <p:attrName>style.visibility</p:attrName>
                                        </p:attrNameLst>
                                      </p:cBhvr>
                                      <p:to>
                                        <p:strVal val="hidden"/>
                                      </p:to>
                                    </p:set>
                                  </p:childTnLst>
                                </p:cTn>
                              </p:par>
                              <p:par>
                                <p:cTn id="114" presetID="10" presetClass="exit" presetSubtype="0" fill="hold" nodeType="withEffect">
                                  <p:stCondLst>
                                    <p:cond delay="0"/>
                                  </p:stCondLst>
                                  <p:childTnLst>
                                    <p:animEffect transition="out" filter="fade">
                                      <p:cBhvr>
                                        <p:cTn id="115" dur="500"/>
                                        <p:tgtEl>
                                          <p:spTgt spid="286"/>
                                        </p:tgtEl>
                                      </p:cBhvr>
                                    </p:animEffect>
                                    <p:set>
                                      <p:cBhvr>
                                        <p:cTn id="116" dur="1" fill="hold">
                                          <p:stCondLst>
                                            <p:cond delay="499"/>
                                          </p:stCondLst>
                                        </p:cTn>
                                        <p:tgtEl>
                                          <p:spTgt spid="286"/>
                                        </p:tgtEl>
                                        <p:attrNameLst>
                                          <p:attrName>style.visibility</p:attrName>
                                        </p:attrNameLst>
                                      </p:cBhvr>
                                      <p:to>
                                        <p:strVal val="hidden"/>
                                      </p:to>
                                    </p:set>
                                  </p:childTnLst>
                                </p:cTn>
                              </p:par>
                              <p:par>
                                <p:cTn id="117" presetID="10" presetClass="exit" presetSubtype="0" fill="hold" grpId="1" nodeType="withEffect">
                                  <p:stCondLst>
                                    <p:cond delay="0"/>
                                  </p:stCondLst>
                                  <p:childTnLst>
                                    <p:animEffect transition="out" filter="fade">
                                      <p:cBhvr>
                                        <p:cTn id="118" dur="500"/>
                                        <p:tgtEl>
                                          <p:spTgt spid="279"/>
                                        </p:tgtEl>
                                      </p:cBhvr>
                                    </p:animEffect>
                                    <p:set>
                                      <p:cBhvr>
                                        <p:cTn id="119" dur="1" fill="hold">
                                          <p:stCondLst>
                                            <p:cond delay="499"/>
                                          </p:stCondLst>
                                        </p:cTn>
                                        <p:tgtEl>
                                          <p:spTgt spid="279"/>
                                        </p:tgtEl>
                                        <p:attrNameLst>
                                          <p:attrName>style.visibility</p:attrName>
                                        </p:attrNameLst>
                                      </p:cBhvr>
                                      <p:to>
                                        <p:strVal val="hidden"/>
                                      </p:to>
                                    </p:set>
                                  </p:childTnLst>
                                </p:cTn>
                              </p:par>
                              <p:par>
                                <p:cTn id="120" presetID="10" presetClass="exit" presetSubtype="0" fill="hold" grpId="1" nodeType="withEffect">
                                  <p:stCondLst>
                                    <p:cond delay="0"/>
                                  </p:stCondLst>
                                  <p:childTnLst>
                                    <p:animEffect transition="out" filter="fade">
                                      <p:cBhvr>
                                        <p:cTn id="121" dur="500"/>
                                        <p:tgtEl>
                                          <p:spTgt spid="276"/>
                                        </p:tgtEl>
                                      </p:cBhvr>
                                    </p:animEffect>
                                    <p:set>
                                      <p:cBhvr>
                                        <p:cTn id="122" dur="1" fill="hold">
                                          <p:stCondLst>
                                            <p:cond delay="499"/>
                                          </p:stCondLst>
                                        </p:cTn>
                                        <p:tgtEl>
                                          <p:spTgt spid="276"/>
                                        </p:tgtEl>
                                        <p:attrNameLst>
                                          <p:attrName>style.visibility</p:attrName>
                                        </p:attrNameLst>
                                      </p:cBhvr>
                                      <p:to>
                                        <p:strVal val="hidden"/>
                                      </p:to>
                                    </p:set>
                                  </p:childTnLst>
                                </p:cTn>
                              </p:par>
                              <p:par>
                                <p:cTn id="123" presetID="10" presetClass="exit" presetSubtype="0" fill="hold" nodeType="withEffect">
                                  <p:stCondLst>
                                    <p:cond delay="0"/>
                                  </p:stCondLst>
                                  <p:childTnLst>
                                    <p:animEffect transition="out" filter="fade">
                                      <p:cBhvr>
                                        <p:cTn id="124" dur="500"/>
                                        <p:tgtEl>
                                          <p:spTgt spid="278"/>
                                        </p:tgtEl>
                                      </p:cBhvr>
                                    </p:animEffect>
                                    <p:set>
                                      <p:cBhvr>
                                        <p:cTn id="125" dur="1" fill="hold">
                                          <p:stCondLst>
                                            <p:cond delay="499"/>
                                          </p:stCondLst>
                                        </p:cTn>
                                        <p:tgtEl>
                                          <p:spTgt spid="278"/>
                                        </p:tgtEl>
                                        <p:attrNameLst>
                                          <p:attrName>style.visibility</p:attrName>
                                        </p:attrNameLst>
                                      </p:cBhvr>
                                      <p:to>
                                        <p:strVal val="hidden"/>
                                      </p:to>
                                    </p:set>
                                  </p:childTnLst>
                                </p:cTn>
                              </p:par>
                              <p:par>
                                <p:cTn id="126" presetID="10" presetClass="exit" presetSubtype="0" fill="hold" grpId="1" nodeType="withEffect">
                                  <p:stCondLst>
                                    <p:cond delay="0"/>
                                  </p:stCondLst>
                                  <p:childTnLst>
                                    <p:animEffect transition="out" filter="fade">
                                      <p:cBhvr>
                                        <p:cTn id="127" dur="500"/>
                                        <p:tgtEl>
                                          <p:spTgt spid="277"/>
                                        </p:tgtEl>
                                      </p:cBhvr>
                                    </p:animEffect>
                                    <p:set>
                                      <p:cBhvr>
                                        <p:cTn id="128" dur="1" fill="hold">
                                          <p:stCondLst>
                                            <p:cond delay="499"/>
                                          </p:stCondLst>
                                        </p:cTn>
                                        <p:tgtEl>
                                          <p:spTgt spid="27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animBg="1"/>
      <p:bldP spid="264" grpId="1" animBg="1"/>
      <p:bldP spid="265" grpId="0" animBg="1"/>
      <p:bldP spid="265" grpId="1" animBg="1"/>
      <p:bldP spid="266" grpId="0" animBg="1"/>
      <p:bldP spid="266" grpId="1" animBg="1"/>
      <p:bldP spid="269" grpId="0" animBg="1"/>
      <p:bldP spid="269" grpId="1" animBg="1"/>
      <p:bldP spid="270" grpId="0" animBg="1"/>
      <p:bldP spid="270" grpId="1" animBg="1"/>
      <p:bldP spid="271" grpId="0" animBg="1"/>
      <p:bldP spid="271" grpId="1" animBg="1"/>
      <p:bldP spid="272" grpId="0" animBg="1"/>
      <p:bldP spid="272" grpId="1" animBg="1"/>
      <p:bldP spid="276" grpId="0" animBg="1"/>
      <p:bldP spid="276" grpId="1" animBg="1"/>
      <p:bldP spid="277" grpId="0" animBg="1"/>
      <p:bldP spid="277" grpId="1" animBg="1"/>
      <p:bldP spid="279" grpId="0" animBg="1"/>
      <p:bldP spid="279" grpId="1" animBg="1"/>
      <p:bldP spid="280" grpId="0" animBg="1"/>
      <p:bldP spid="280" grpId="1" animBg="1"/>
      <p:bldP spid="281" grpId="0" animBg="1"/>
      <p:bldP spid="281" grpId="1" animBg="1"/>
    </p:bld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 Example (</a:t>
            </a:r>
            <a:r>
              <a:rPr lang="en-US" dirty="0" err="1" smtClean="0"/>
              <a:t>N2N</a:t>
            </a:r>
            <a:r>
              <a:rPr lang="en-US" dirty="0" smtClean="0"/>
              <a:t> CGRA)</a:t>
            </a:r>
            <a:endParaRPr lang="fa-IR" dirty="0"/>
          </a:p>
        </p:txBody>
      </p:sp>
      <p:sp>
        <p:nvSpPr>
          <p:cNvPr id="3" name="Content Placeholder 2"/>
          <p:cNvSpPr>
            <a:spLocks noGrp="1"/>
          </p:cNvSpPr>
          <p:nvPr>
            <p:ph idx="1"/>
          </p:nvPr>
        </p:nvSpPr>
        <p:spPr>
          <a:xfrm>
            <a:off x="685800" y="1003176"/>
            <a:ext cx="3166120" cy="769640"/>
          </a:xfrm>
        </p:spPr>
        <p:txBody>
          <a:bodyPr/>
          <a:lstStyle/>
          <a:p>
            <a:r>
              <a:rPr lang="en-US" dirty="0" smtClean="0"/>
              <a:t>Mapping example:</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35</a:t>
            </a:fld>
            <a:endParaRPr lang="en-US" altLang="fa-IR"/>
          </a:p>
        </p:txBody>
      </p:sp>
      <p:pic>
        <p:nvPicPr>
          <p:cNvPr id="5" name="Picture 4"/>
          <p:cNvPicPr>
            <a:picLocks noChangeAspect="1"/>
          </p:cNvPicPr>
          <p:nvPr/>
        </p:nvPicPr>
        <p:blipFill>
          <a:blip r:embed="rId2"/>
          <a:stretch>
            <a:fillRect/>
          </a:stretch>
        </p:blipFill>
        <p:spPr>
          <a:xfrm>
            <a:off x="1187624" y="1628800"/>
            <a:ext cx="2520280" cy="2003962"/>
          </a:xfrm>
          <a:prstGeom prst="rect">
            <a:avLst/>
          </a:prstGeom>
        </p:spPr>
      </p:pic>
      <p:pic>
        <p:nvPicPr>
          <p:cNvPr id="6" name="Picture 5"/>
          <p:cNvPicPr>
            <a:picLocks noChangeAspect="1"/>
          </p:cNvPicPr>
          <p:nvPr/>
        </p:nvPicPr>
        <p:blipFill>
          <a:blip r:embed="rId3"/>
          <a:stretch>
            <a:fillRect/>
          </a:stretch>
        </p:blipFill>
        <p:spPr>
          <a:xfrm>
            <a:off x="5148064" y="1818921"/>
            <a:ext cx="1728192" cy="1623719"/>
          </a:xfrm>
          <a:prstGeom prst="rect">
            <a:avLst/>
          </a:prstGeom>
        </p:spPr>
      </p:pic>
      <p:sp>
        <p:nvSpPr>
          <p:cNvPr id="7" name="TextBox 6"/>
          <p:cNvSpPr txBox="1"/>
          <p:nvPr/>
        </p:nvSpPr>
        <p:spPr>
          <a:xfrm>
            <a:off x="1907704" y="3661574"/>
            <a:ext cx="1828800" cy="415498"/>
          </a:xfrm>
          <a:prstGeom prst="rect">
            <a:avLst/>
          </a:prstGeom>
          <a:noFill/>
        </p:spPr>
        <p:txBody>
          <a:bodyPr wrap="square" rtlCol="1">
            <a:spAutoFit/>
          </a:bodyPr>
          <a:lstStyle/>
          <a:p>
            <a:r>
              <a:rPr lang="en-US" sz="2100" b="1" kern="1200" dirty="0" err="1" smtClean="0">
                <a:solidFill>
                  <a:srgbClr val="800000"/>
                </a:solidFill>
                <a:latin typeface="+mj-lt"/>
                <a:ea typeface="+mn-ea"/>
                <a:cs typeface="Arial" panose="020B0604020202020204" pitchFamily="34" charset="0"/>
              </a:rPr>
              <a:t>DFG</a:t>
            </a:r>
            <a:endParaRPr lang="en-US" sz="2100" b="1" kern="1200" dirty="0">
              <a:solidFill>
                <a:srgbClr val="800000"/>
              </a:solidFill>
              <a:latin typeface="+mj-lt"/>
              <a:ea typeface="+mn-ea"/>
              <a:cs typeface="Arial" panose="020B0604020202020204" pitchFamily="34" charset="0"/>
            </a:endParaRPr>
          </a:p>
        </p:txBody>
      </p:sp>
      <p:sp>
        <p:nvSpPr>
          <p:cNvPr id="8" name="TextBox 7"/>
          <p:cNvSpPr txBox="1"/>
          <p:nvPr/>
        </p:nvSpPr>
        <p:spPr>
          <a:xfrm>
            <a:off x="4644008" y="3645024"/>
            <a:ext cx="4032448" cy="415498"/>
          </a:xfrm>
          <a:prstGeom prst="rect">
            <a:avLst/>
          </a:prstGeom>
          <a:noFill/>
        </p:spPr>
        <p:txBody>
          <a:bodyPr wrap="square" rtlCol="1">
            <a:spAutoFit/>
          </a:bodyPr>
          <a:lstStyle/>
          <a:p>
            <a:r>
              <a:rPr lang="en-US" sz="2100" b="1" kern="1200" dirty="0" err="1" smtClean="0">
                <a:solidFill>
                  <a:srgbClr val="800000"/>
                </a:solidFill>
                <a:latin typeface="+mj-lt"/>
                <a:ea typeface="+mn-ea"/>
                <a:cs typeface="Arial" panose="020B0604020202020204" pitchFamily="34" charset="0"/>
              </a:rPr>
              <a:t>2x2</a:t>
            </a:r>
            <a:r>
              <a:rPr lang="en-US" sz="2100" b="1" kern="1200" dirty="0" smtClean="0">
                <a:solidFill>
                  <a:srgbClr val="800000"/>
                </a:solidFill>
                <a:latin typeface="+mj-lt"/>
                <a:ea typeface="+mn-ea"/>
                <a:cs typeface="Arial" panose="020B0604020202020204" pitchFamily="34" charset="0"/>
              </a:rPr>
              <a:t> </a:t>
            </a:r>
            <a:r>
              <a:rPr lang="en-US" sz="2100" b="1" kern="1200" dirty="0" err="1" smtClean="0">
                <a:solidFill>
                  <a:srgbClr val="800000"/>
                </a:solidFill>
                <a:latin typeface="+mj-lt"/>
                <a:ea typeface="+mn-ea"/>
                <a:cs typeface="Arial" panose="020B0604020202020204" pitchFamily="34" charset="0"/>
              </a:rPr>
              <a:t>N2N</a:t>
            </a:r>
            <a:r>
              <a:rPr lang="en-US" sz="2100" b="1" kern="1200" dirty="0" smtClean="0">
                <a:solidFill>
                  <a:srgbClr val="800000"/>
                </a:solidFill>
                <a:latin typeface="+mj-lt"/>
                <a:ea typeface="+mn-ea"/>
                <a:cs typeface="Arial" panose="020B0604020202020204" pitchFamily="34" charset="0"/>
              </a:rPr>
              <a:t> CGRA architecture</a:t>
            </a:r>
            <a:endParaRPr lang="en-US" sz="2100" b="1" kern="1200" dirty="0">
              <a:solidFill>
                <a:srgbClr val="800000"/>
              </a:solidFill>
              <a:latin typeface="+mj-lt"/>
              <a:ea typeface="+mn-ea"/>
              <a:cs typeface="Arial" panose="020B0604020202020204" pitchFamily="34" charset="0"/>
            </a:endParaRPr>
          </a:p>
        </p:txBody>
      </p:sp>
      <p:sp>
        <p:nvSpPr>
          <p:cNvPr id="10" name="TextBox 9"/>
          <p:cNvSpPr txBox="1"/>
          <p:nvPr/>
        </p:nvSpPr>
        <p:spPr>
          <a:xfrm>
            <a:off x="5372472" y="5492603"/>
            <a:ext cx="2367880" cy="415498"/>
          </a:xfrm>
          <a:prstGeom prst="rect">
            <a:avLst/>
          </a:prstGeom>
          <a:noFill/>
        </p:spPr>
        <p:txBody>
          <a:bodyPr wrap="square" rtlCol="1">
            <a:spAutoFit/>
          </a:bodyPr>
          <a:lstStyle/>
          <a:p>
            <a:r>
              <a:rPr lang="en-US" sz="2100" b="1" kern="1200" dirty="0" smtClean="0">
                <a:solidFill>
                  <a:srgbClr val="800000"/>
                </a:solidFill>
                <a:latin typeface="+mj-lt"/>
                <a:ea typeface="+mn-ea"/>
                <a:cs typeface="Arial" panose="020B0604020202020204" pitchFamily="34" charset="0"/>
              </a:rPr>
              <a:t>Another view</a:t>
            </a:r>
            <a:endParaRPr lang="en-US" sz="2100" b="1" kern="1200" dirty="0">
              <a:solidFill>
                <a:srgbClr val="800000"/>
              </a:solidFill>
              <a:latin typeface="+mj-lt"/>
              <a:ea typeface="+mn-ea"/>
              <a:cs typeface="Arial" panose="020B0604020202020204" pitchFamily="34" charset="0"/>
            </a:endParaRPr>
          </a:p>
        </p:txBody>
      </p:sp>
      <p:pic>
        <p:nvPicPr>
          <p:cNvPr id="11" name="Picture 10"/>
          <p:cNvPicPr>
            <a:picLocks noChangeAspect="1"/>
          </p:cNvPicPr>
          <p:nvPr/>
        </p:nvPicPr>
        <p:blipFill>
          <a:blip r:embed="rId4"/>
          <a:stretch>
            <a:fillRect/>
          </a:stretch>
        </p:blipFill>
        <p:spPr>
          <a:xfrm>
            <a:off x="4716016" y="4509120"/>
            <a:ext cx="3248919" cy="950253"/>
          </a:xfrm>
          <a:prstGeom prst="rect">
            <a:avLst/>
          </a:prstGeom>
        </p:spPr>
      </p:pic>
    </p:spTree>
    <p:extLst>
      <p:ext uri="{BB962C8B-B14F-4D97-AF65-F5344CB8AC3E}">
        <p14:creationId xmlns:p14="http://schemas.microsoft.com/office/powerpoint/2010/main" val="16378893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HyCUBE</a:t>
            </a:r>
            <a:endParaRPr lang="fa-IR" dirty="0"/>
          </a:p>
        </p:txBody>
      </p:sp>
      <p:sp>
        <p:nvSpPr>
          <p:cNvPr id="3" name="Content Placeholder 2"/>
          <p:cNvSpPr>
            <a:spLocks noGrp="1"/>
          </p:cNvSpPr>
          <p:nvPr>
            <p:ph idx="1"/>
          </p:nvPr>
        </p:nvSpPr>
        <p:spPr>
          <a:xfrm>
            <a:off x="685800" y="1003176"/>
            <a:ext cx="5182344" cy="769640"/>
          </a:xfrm>
        </p:spPr>
        <p:txBody>
          <a:bodyPr/>
          <a:lstStyle/>
          <a:p>
            <a:r>
              <a:rPr lang="en-US" dirty="0" smtClean="0"/>
              <a:t>Optimal mapping on </a:t>
            </a:r>
            <a:r>
              <a:rPr lang="en-US" dirty="0" err="1" smtClean="0"/>
              <a:t>N2N</a:t>
            </a:r>
            <a:r>
              <a:rPr lang="en-US" dirty="0" smtClean="0"/>
              <a:t>:</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36</a:t>
            </a:fld>
            <a:endParaRPr lang="en-US" altLang="fa-IR"/>
          </a:p>
        </p:txBody>
      </p:sp>
      <p:pic>
        <p:nvPicPr>
          <p:cNvPr id="5" name="Picture 4"/>
          <p:cNvPicPr>
            <a:picLocks noChangeAspect="1"/>
          </p:cNvPicPr>
          <p:nvPr/>
        </p:nvPicPr>
        <p:blipFill>
          <a:blip r:embed="rId2"/>
          <a:stretch>
            <a:fillRect/>
          </a:stretch>
        </p:blipFill>
        <p:spPr>
          <a:xfrm>
            <a:off x="1187624" y="1628800"/>
            <a:ext cx="2520280" cy="2003962"/>
          </a:xfrm>
          <a:prstGeom prst="rect">
            <a:avLst/>
          </a:prstGeom>
        </p:spPr>
      </p:pic>
      <p:pic>
        <p:nvPicPr>
          <p:cNvPr id="11" name="Picture 10"/>
          <p:cNvPicPr>
            <a:picLocks noChangeAspect="1"/>
          </p:cNvPicPr>
          <p:nvPr/>
        </p:nvPicPr>
        <p:blipFill>
          <a:blip r:embed="rId3"/>
          <a:stretch>
            <a:fillRect/>
          </a:stretch>
        </p:blipFill>
        <p:spPr>
          <a:xfrm>
            <a:off x="755576" y="3990915"/>
            <a:ext cx="3248919" cy="950253"/>
          </a:xfrm>
          <a:prstGeom prst="rect">
            <a:avLst/>
          </a:prstGeom>
        </p:spPr>
      </p:pic>
      <p:pic>
        <p:nvPicPr>
          <p:cNvPr id="9" name="Picture 8"/>
          <p:cNvPicPr>
            <a:picLocks noChangeAspect="1"/>
          </p:cNvPicPr>
          <p:nvPr/>
        </p:nvPicPr>
        <p:blipFill>
          <a:blip r:embed="rId4"/>
          <a:stretch>
            <a:fillRect/>
          </a:stretch>
        </p:blipFill>
        <p:spPr>
          <a:xfrm>
            <a:off x="4330740" y="1437255"/>
            <a:ext cx="4201700" cy="3439410"/>
          </a:xfrm>
          <a:prstGeom prst="rect">
            <a:avLst/>
          </a:prstGeom>
        </p:spPr>
      </p:pic>
      <p:sp>
        <p:nvSpPr>
          <p:cNvPr id="13" name="Content Placeholder 2"/>
          <p:cNvSpPr txBox="1">
            <a:spLocks/>
          </p:cNvSpPr>
          <p:nvPr/>
        </p:nvSpPr>
        <p:spPr bwMode="auto">
          <a:xfrm>
            <a:off x="611560" y="5179640"/>
            <a:ext cx="3166120" cy="769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828" tIns="50914" rIns="101828" bIns="50914" numCol="1" anchor="t" anchorCtr="0" compatLnSpc="1">
            <a:prstTxWarp prst="textNoShape">
              <a:avLst/>
            </a:prstTxWarp>
          </a:bodyPr>
          <a:lstStyle>
            <a:lvl1pPr marL="342900" indent="-342900" algn="l" rtl="0" eaLnBrk="0" fontAlgn="base" hangingPunct="0">
              <a:spcBef>
                <a:spcPct val="20000"/>
              </a:spcBef>
              <a:spcAft>
                <a:spcPct val="0"/>
              </a:spcAft>
              <a:buChar char="•"/>
              <a:defRPr sz="2200" b="1">
                <a:solidFill>
                  <a:srgbClr val="FF5050"/>
                </a:solidFill>
                <a:latin typeface="+mn-lt"/>
                <a:ea typeface="+mn-ea"/>
                <a:cs typeface="+mn-cs"/>
              </a:defRPr>
            </a:lvl1pPr>
            <a:lvl2pPr marL="741363" indent="-284163" algn="l" rtl="0" eaLnBrk="0" fontAlgn="base" hangingPunct="0">
              <a:spcBef>
                <a:spcPct val="20000"/>
              </a:spcBef>
              <a:spcAft>
                <a:spcPct val="0"/>
              </a:spcAft>
              <a:buFont typeface="Wingdings" panose="05000000000000000000" pitchFamily="2" charset="2"/>
              <a:buChar char="Ø"/>
              <a:defRPr sz="2200">
                <a:solidFill>
                  <a:srgbClr val="0000FF"/>
                </a:solidFill>
                <a:latin typeface="+mn-lt"/>
                <a:cs typeface="+mn-cs"/>
              </a:defRPr>
            </a:lvl2pPr>
            <a:lvl3pPr marL="11430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cs typeface="+mn-cs"/>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cs typeface="+mn-cs"/>
              </a:defRPr>
            </a:lvl4pPr>
            <a:lvl5pPr marL="2057400" indent="-231775" algn="l" rtl="0" eaLnBrk="0" fontAlgn="base" hangingPunct="0">
              <a:spcBef>
                <a:spcPct val="20000"/>
              </a:spcBef>
              <a:spcAft>
                <a:spcPct val="0"/>
              </a:spcAft>
              <a:buFont typeface="Arial" panose="020B0604020202020204" pitchFamily="34" charset="0"/>
              <a:buChar char="−"/>
              <a:defRPr sz="1200">
                <a:solidFill>
                  <a:schemeClr val="tx1"/>
                </a:solidFill>
                <a:latin typeface="+mn-lt"/>
                <a:cs typeface="+mn-cs"/>
              </a:defRPr>
            </a:lvl5pPr>
            <a:lvl6pPr marL="2514600" indent="-231775" algn="l" rtl="0" fontAlgn="base">
              <a:spcBef>
                <a:spcPct val="20000"/>
              </a:spcBef>
              <a:spcAft>
                <a:spcPct val="0"/>
              </a:spcAft>
              <a:buFont typeface="Arial" charset="0"/>
              <a:buChar char="−"/>
              <a:defRPr sz="1200">
                <a:solidFill>
                  <a:schemeClr val="tx1"/>
                </a:solidFill>
                <a:latin typeface="+mn-lt"/>
                <a:cs typeface="+mn-cs"/>
              </a:defRPr>
            </a:lvl6pPr>
            <a:lvl7pPr marL="2971800" indent="-231775" algn="l" rtl="0" fontAlgn="base">
              <a:spcBef>
                <a:spcPct val="20000"/>
              </a:spcBef>
              <a:spcAft>
                <a:spcPct val="0"/>
              </a:spcAft>
              <a:buFont typeface="Arial" charset="0"/>
              <a:buChar char="−"/>
              <a:defRPr sz="1200">
                <a:solidFill>
                  <a:schemeClr val="tx1"/>
                </a:solidFill>
                <a:latin typeface="+mn-lt"/>
                <a:cs typeface="+mn-cs"/>
              </a:defRPr>
            </a:lvl7pPr>
            <a:lvl8pPr marL="3429000" indent="-231775" algn="l" rtl="0" fontAlgn="base">
              <a:spcBef>
                <a:spcPct val="20000"/>
              </a:spcBef>
              <a:spcAft>
                <a:spcPct val="0"/>
              </a:spcAft>
              <a:buFont typeface="Arial" charset="0"/>
              <a:buChar char="−"/>
              <a:defRPr sz="1200">
                <a:solidFill>
                  <a:schemeClr val="tx1"/>
                </a:solidFill>
                <a:latin typeface="+mn-lt"/>
                <a:cs typeface="+mn-cs"/>
              </a:defRPr>
            </a:lvl8pPr>
            <a:lvl9pPr marL="3886200" indent="-231775" algn="l" rtl="0" fontAlgn="base">
              <a:spcBef>
                <a:spcPct val="20000"/>
              </a:spcBef>
              <a:spcAft>
                <a:spcPct val="0"/>
              </a:spcAft>
              <a:buFont typeface="Arial" charset="0"/>
              <a:buChar char="−"/>
              <a:defRPr sz="1200">
                <a:solidFill>
                  <a:schemeClr val="tx1"/>
                </a:solidFill>
                <a:latin typeface="+mn-lt"/>
                <a:cs typeface="+mn-cs"/>
              </a:defRPr>
            </a:lvl9pPr>
          </a:lstStyle>
          <a:p>
            <a:r>
              <a:rPr lang="en-US" kern="0" dirty="0" smtClean="0"/>
              <a:t>-</a:t>
            </a:r>
            <a:endParaRPr lang="fa-IR" kern="0" dirty="0"/>
          </a:p>
        </p:txBody>
      </p:sp>
    </p:spTree>
    <p:extLst>
      <p:ext uri="{BB962C8B-B14F-4D97-AF65-F5344CB8AC3E}">
        <p14:creationId xmlns:p14="http://schemas.microsoft.com/office/powerpoint/2010/main" val="25384738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Optimal Mapping (</a:t>
            </a:r>
            <a:r>
              <a:rPr lang="en-US" dirty="0" err="1" smtClean="0"/>
              <a:t>HyCUBE</a:t>
            </a:r>
            <a:r>
              <a:rPr lang="en-US" dirty="0" smtClean="0"/>
              <a:t>)</a:t>
            </a:r>
            <a:endParaRPr lang="fa-IR" dirty="0"/>
          </a:p>
        </p:txBody>
      </p:sp>
      <p:sp>
        <p:nvSpPr>
          <p:cNvPr id="3" name="Content Placeholder 2"/>
          <p:cNvSpPr>
            <a:spLocks noGrp="1"/>
          </p:cNvSpPr>
          <p:nvPr>
            <p:ph idx="1"/>
          </p:nvPr>
        </p:nvSpPr>
        <p:spPr>
          <a:xfrm>
            <a:off x="323527" y="3789040"/>
            <a:ext cx="4258933" cy="2016224"/>
          </a:xfrm>
        </p:spPr>
        <p:txBody>
          <a:bodyPr/>
          <a:lstStyle/>
          <a:p>
            <a:r>
              <a:rPr lang="en-US" dirty="0" smtClean="0"/>
              <a:t>Advantage:</a:t>
            </a:r>
          </a:p>
          <a:p>
            <a:pPr lvl="1"/>
            <a:r>
              <a:rPr lang="en-US" dirty="0" smtClean="0"/>
              <a:t>Any </a:t>
            </a:r>
            <a:r>
              <a:rPr lang="en-US" dirty="0"/>
              <a:t>FU can reach far-away FU (or multiple </a:t>
            </a:r>
            <a:r>
              <a:rPr lang="en-US" dirty="0" err="1"/>
              <a:t>FUs</a:t>
            </a:r>
            <a:r>
              <a:rPr lang="en-US" dirty="0" smtClean="0"/>
              <a:t>): </a:t>
            </a:r>
            <a:r>
              <a:rPr lang="en-US" dirty="0"/>
              <a:t>within a single </a:t>
            </a:r>
            <a:r>
              <a:rPr lang="en-US" dirty="0" smtClean="0"/>
              <a:t>cycle</a:t>
            </a:r>
          </a:p>
          <a:p>
            <a:endParaRPr lang="en-US" dirty="0" smtClean="0"/>
          </a:p>
          <a:p>
            <a:pPr lvl="1"/>
            <a:endParaRPr lang="fa-IR" dirty="0"/>
          </a:p>
          <a:p>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37</a:t>
            </a:fld>
            <a:endParaRPr lang="en-US" altLang="fa-IR"/>
          </a:p>
        </p:txBody>
      </p:sp>
      <p:grpSp>
        <p:nvGrpSpPr>
          <p:cNvPr id="25" name="Group 24"/>
          <p:cNvGrpSpPr/>
          <p:nvPr/>
        </p:nvGrpSpPr>
        <p:grpSpPr>
          <a:xfrm>
            <a:off x="395536" y="1115971"/>
            <a:ext cx="3674880" cy="2500000"/>
            <a:chOff x="1227761" y="1417638"/>
            <a:chExt cx="3674880" cy="2500000"/>
          </a:xfrm>
        </p:grpSpPr>
        <p:sp>
          <p:nvSpPr>
            <p:cNvPr id="26" name="Oval 25"/>
            <p:cNvSpPr/>
            <p:nvPr/>
          </p:nvSpPr>
          <p:spPr>
            <a:xfrm>
              <a:off x="2438400" y="1417638"/>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N1</a:t>
              </a:r>
            </a:p>
          </p:txBody>
        </p:sp>
        <p:sp>
          <p:nvSpPr>
            <p:cNvPr id="27" name="Oval 26"/>
            <p:cNvSpPr/>
            <p:nvPr/>
          </p:nvSpPr>
          <p:spPr>
            <a:xfrm>
              <a:off x="1227761" y="2290399"/>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N2</a:t>
              </a:r>
            </a:p>
          </p:txBody>
        </p:sp>
        <p:sp>
          <p:nvSpPr>
            <p:cNvPr id="28" name="Oval 27"/>
            <p:cNvSpPr/>
            <p:nvPr/>
          </p:nvSpPr>
          <p:spPr>
            <a:xfrm>
              <a:off x="2296052" y="2296345"/>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N3</a:t>
              </a:r>
            </a:p>
          </p:txBody>
        </p:sp>
        <p:sp>
          <p:nvSpPr>
            <p:cNvPr id="29" name="Oval 28"/>
            <p:cNvSpPr/>
            <p:nvPr/>
          </p:nvSpPr>
          <p:spPr>
            <a:xfrm>
              <a:off x="3261406" y="2281369"/>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N4</a:t>
              </a:r>
            </a:p>
          </p:txBody>
        </p:sp>
        <p:sp>
          <p:nvSpPr>
            <p:cNvPr id="30" name="Oval 29"/>
            <p:cNvSpPr/>
            <p:nvPr/>
          </p:nvSpPr>
          <p:spPr>
            <a:xfrm>
              <a:off x="4216841" y="2281368"/>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N5</a:t>
              </a:r>
            </a:p>
          </p:txBody>
        </p:sp>
        <p:sp>
          <p:nvSpPr>
            <p:cNvPr id="31" name="Oval 30"/>
            <p:cNvSpPr/>
            <p:nvPr/>
          </p:nvSpPr>
          <p:spPr>
            <a:xfrm>
              <a:off x="1721618" y="3249615"/>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N7</a:t>
              </a:r>
            </a:p>
          </p:txBody>
        </p:sp>
        <p:sp>
          <p:nvSpPr>
            <p:cNvPr id="32" name="Oval 31"/>
            <p:cNvSpPr/>
            <p:nvPr/>
          </p:nvSpPr>
          <p:spPr>
            <a:xfrm>
              <a:off x="3183419" y="3258645"/>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N6</a:t>
              </a:r>
            </a:p>
          </p:txBody>
        </p:sp>
        <p:cxnSp>
          <p:nvCxnSpPr>
            <p:cNvPr id="33" name="Straight Arrow Connector 32"/>
            <p:cNvCxnSpPr>
              <a:stCxn id="26" idx="3"/>
              <a:endCxn id="27" idx="7"/>
            </p:cNvCxnSpPr>
            <p:nvPr/>
          </p:nvCxnSpPr>
          <p:spPr>
            <a:xfrm flipH="1">
              <a:off x="1813128" y="1980124"/>
              <a:ext cx="725705" cy="406782"/>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34" name="Straight Arrow Connector 33"/>
            <p:cNvCxnSpPr>
              <a:stCxn id="26" idx="4"/>
              <a:endCxn id="28" idx="0"/>
            </p:cNvCxnSpPr>
            <p:nvPr/>
          </p:nvCxnSpPr>
          <p:spPr>
            <a:xfrm flipH="1">
              <a:off x="2638952" y="2076631"/>
              <a:ext cx="142348" cy="219714"/>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35" name="Straight Arrow Connector 34"/>
            <p:cNvCxnSpPr>
              <a:stCxn id="26" idx="5"/>
              <a:endCxn id="29" idx="0"/>
            </p:cNvCxnSpPr>
            <p:nvPr/>
          </p:nvCxnSpPr>
          <p:spPr>
            <a:xfrm>
              <a:off x="3023767" y="1980124"/>
              <a:ext cx="580539" cy="301245"/>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36" name="Straight Arrow Connector 35"/>
            <p:cNvCxnSpPr>
              <a:stCxn id="26" idx="5"/>
              <a:endCxn id="30" idx="0"/>
            </p:cNvCxnSpPr>
            <p:nvPr/>
          </p:nvCxnSpPr>
          <p:spPr>
            <a:xfrm>
              <a:off x="3023767" y="1980124"/>
              <a:ext cx="1535974" cy="301244"/>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37" name="Straight Arrow Connector 36"/>
            <p:cNvCxnSpPr>
              <a:stCxn id="30" idx="4"/>
              <a:endCxn id="32" idx="0"/>
            </p:cNvCxnSpPr>
            <p:nvPr/>
          </p:nvCxnSpPr>
          <p:spPr>
            <a:xfrm flipH="1">
              <a:off x="3526319" y="2940361"/>
              <a:ext cx="1033422" cy="318284"/>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38" name="Straight Arrow Connector 37"/>
            <p:cNvCxnSpPr>
              <a:stCxn id="29" idx="4"/>
              <a:endCxn id="32" idx="0"/>
            </p:cNvCxnSpPr>
            <p:nvPr/>
          </p:nvCxnSpPr>
          <p:spPr>
            <a:xfrm flipH="1">
              <a:off x="3526319" y="2940362"/>
              <a:ext cx="77987" cy="318283"/>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39" name="Straight Arrow Connector 38"/>
            <p:cNvCxnSpPr>
              <a:stCxn id="28" idx="4"/>
              <a:endCxn id="32" idx="0"/>
            </p:cNvCxnSpPr>
            <p:nvPr/>
          </p:nvCxnSpPr>
          <p:spPr>
            <a:xfrm>
              <a:off x="2638952" y="2955338"/>
              <a:ext cx="887367" cy="303307"/>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40" name="Straight Arrow Connector 39"/>
            <p:cNvCxnSpPr>
              <a:stCxn id="28" idx="4"/>
              <a:endCxn id="31" idx="0"/>
            </p:cNvCxnSpPr>
            <p:nvPr/>
          </p:nvCxnSpPr>
          <p:spPr>
            <a:xfrm flipH="1">
              <a:off x="2064518" y="2955338"/>
              <a:ext cx="574434" cy="294277"/>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41" name="Straight Arrow Connector 40"/>
            <p:cNvCxnSpPr>
              <a:stCxn id="27" idx="4"/>
              <a:endCxn id="31" idx="0"/>
            </p:cNvCxnSpPr>
            <p:nvPr/>
          </p:nvCxnSpPr>
          <p:spPr>
            <a:xfrm>
              <a:off x="1570661" y="2949392"/>
              <a:ext cx="493857" cy="300223"/>
            </a:xfrm>
            <a:prstGeom prst="straightConnector1">
              <a:avLst/>
            </a:prstGeom>
            <a:noFill/>
            <a:ln w="57150" cap="flat" cmpd="sng" algn="ctr">
              <a:solidFill>
                <a:srgbClr val="4F81BD">
                  <a:shade val="95000"/>
                  <a:satMod val="105000"/>
                </a:srgbClr>
              </a:solidFill>
              <a:prstDash val="solid"/>
              <a:tailEnd type="triangle"/>
            </a:ln>
            <a:effectLst/>
          </p:spPr>
        </p:cxnSp>
      </p:grpSp>
      <p:sp>
        <p:nvSpPr>
          <p:cNvPr id="42" name="Oval 41">
            <a:extLst>
              <a:ext uri="{FF2B5EF4-FFF2-40B4-BE49-F238E27FC236}">
                <a16:creationId xmlns:a16="http://schemas.microsoft.com/office/drawing/2014/main" xmlns="" id="{343671CE-1F85-4A65-A5B7-D97E82505BA9}"/>
              </a:ext>
            </a:extLst>
          </p:cNvPr>
          <p:cNvSpPr/>
          <p:nvPr/>
        </p:nvSpPr>
        <p:spPr>
          <a:xfrm>
            <a:off x="1611707" y="1112089"/>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N1</a:t>
            </a:r>
          </a:p>
        </p:txBody>
      </p:sp>
      <p:sp>
        <p:nvSpPr>
          <p:cNvPr id="43" name="Oval 42">
            <a:extLst>
              <a:ext uri="{FF2B5EF4-FFF2-40B4-BE49-F238E27FC236}">
                <a16:creationId xmlns:a16="http://schemas.microsoft.com/office/drawing/2014/main" xmlns="" id="{0C09984C-8FCE-4FA1-8605-1136F62A2EFC}"/>
              </a:ext>
            </a:extLst>
          </p:cNvPr>
          <p:cNvSpPr/>
          <p:nvPr/>
        </p:nvSpPr>
        <p:spPr>
          <a:xfrm>
            <a:off x="3390148" y="1975819"/>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N5</a:t>
            </a:r>
          </a:p>
        </p:txBody>
      </p:sp>
      <p:cxnSp>
        <p:nvCxnSpPr>
          <p:cNvPr id="44" name="Straight Arrow Connector 43">
            <a:extLst>
              <a:ext uri="{FF2B5EF4-FFF2-40B4-BE49-F238E27FC236}">
                <a16:creationId xmlns:a16="http://schemas.microsoft.com/office/drawing/2014/main" xmlns="" id="{5873A53D-608A-4172-A09A-5D08156E19C0}"/>
              </a:ext>
            </a:extLst>
          </p:cNvPr>
          <p:cNvCxnSpPr>
            <a:stCxn id="42" idx="5"/>
            <a:endCxn id="43" idx="0"/>
          </p:cNvCxnSpPr>
          <p:nvPr/>
        </p:nvCxnSpPr>
        <p:spPr>
          <a:xfrm>
            <a:off x="2197074" y="1674575"/>
            <a:ext cx="1535974" cy="301244"/>
          </a:xfrm>
          <a:prstGeom prst="straightConnector1">
            <a:avLst/>
          </a:prstGeom>
          <a:noFill/>
          <a:ln w="57150" cap="flat" cmpd="sng" algn="ctr">
            <a:solidFill>
              <a:srgbClr val="8064A2">
                <a:lumMod val="75000"/>
              </a:srgbClr>
            </a:solidFill>
            <a:prstDash val="solid"/>
            <a:tailEnd type="triangle"/>
          </a:ln>
          <a:effectLst/>
        </p:spPr>
      </p:cxnSp>
      <p:sp>
        <p:nvSpPr>
          <p:cNvPr id="86" name="Parallelogram 85"/>
          <p:cNvSpPr/>
          <p:nvPr/>
        </p:nvSpPr>
        <p:spPr>
          <a:xfrm>
            <a:off x="5687888" y="1265936"/>
            <a:ext cx="3276600" cy="903882"/>
          </a:xfrm>
          <a:prstGeom prst="parallelogram">
            <a:avLst>
              <a:gd name="adj" fmla="val 94275"/>
            </a:avLst>
          </a:prstGeom>
          <a:solidFill>
            <a:sysClr val="window" lastClr="FFFFFF"/>
          </a:solidFill>
          <a:ln w="25400" cap="flat" cmpd="sng" algn="ctr">
            <a:solidFill>
              <a:srgbClr val="4F81BD"/>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black"/>
              </a:solidFill>
              <a:effectLst/>
              <a:uLnTx/>
              <a:uFillTx/>
              <a:latin typeface="Calibri" panose="020F0502020204030204"/>
              <a:ea typeface="+mn-ea"/>
              <a:cs typeface="+mn-cs"/>
            </a:endParaRPr>
          </a:p>
        </p:txBody>
      </p:sp>
      <p:sp>
        <p:nvSpPr>
          <p:cNvPr id="87" name="Parallelogram 86"/>
          <p:cNvSpPr/>
          <p:nvPr/>
        </p:nvSpPr>
        <p:spPr>
          <a:xfrm>
            <a:off x="5617763" y="2862169"/>
            <a:ext cx="3276600" cy="903882"/>
          </a:xfrm>
          <a:prstGeom prst="parallelogram">
            <a:avLst>
              <a:gd name="adj" fmla="val 94275"/>
            </a:avLst>
          </a:prstGeom>
          <a:solidFill>
            <a:sysClr val="window" lastClr="FFFFFF"/>
          </a:solidFill>
          <a:ln w="25400" cap="flat" cmpd="sng" algn="ctr">
            <a:solidFill>
              <a:srgbClr val="4F81BD"/>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black"/>
              </a:solidFill>
              <a:effectLst/>
              <a:uLnTx/>
              <a:uFillTx/>
              <a:latin typeface="Calibri" panose="020F0502020204030204"/>
              <a:ea typeface="+mn-ea"/>
              <a:cs typeface="+mn-cs"/>
            </a:endParaRPr>
          </a:p>
        </p:txBody>
      </p:sp>
      <p:sp>
        <p:nvSpPr>
          <p:cNvPr id="88" name="Parallelogram 87"/>
          <p:cNvSpPr/>
          <p:nvPr/>
        </p:nvSpPr>
        <p:spPr>
          <a:xfrm>
            <a:off x="5577997" y="4579924"/>
            <a:ext cx="3276600" cy="903882"/>
          </a:xfrm>
          <a:prstGeom prst="parallelogram">
            <a:avLst>
              <a:gd name="adj" fmla="val 94275"/>
            </a:avLst>
          </a:prstGeom>
          <a:solidFill>
            <a:sysClr val="window" lastClr="FFFFFF"/>
          </a:solidFill>
          <a:ln w="25400" cap="flat" cmpd="sng" algn="ctr">
            <a:solidFill>
              <a:srgbClr val="4F81BD"/>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black"/>
              </a:solidFill>
              <a:effectLst/>
              <a:uLnTx/>
              <a:uFillTx/>
              <a:latin typeface="Calibri" panose="020F0502020204030204"/>
              <a:ea typeface="+mn-ea"/>
              <a:cs typeface="+mn-cs"/>
            </a:endParaRPr>
          </a:p>
        </p:txBody>
      </p:sp>
      <p:sp>
        <p:nvSpPr>
          <p:cNvPr id="89" name="Parallelogram 88">
            <a:extLst>
              <a:ext uri="{FF2B5EF4-FFF2-40B4-BE49-F238E27FC236}">
                <a16:creationId xmlns:a16="http://schemas.microsoft.com/office/drawing/2014/main" xmlns="" id="{A7C464D8-CF2F-4266-9DCD-F973C1ABE00C}"/>
              </a:ext>
            </a:extLst>
          </p:cNvPr>
          <p:cNvSpPr/>
          <p:nvPr/>
        </p:nvSpPr>
        <p:spPr>
          <a:xfrm>
            <a:off x="6189447" y="4631128"/>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F0</a:t>
            </a:r>
          </a:p>
        </p:txBody>
      </p:sp>
      <p:sp>
        <p:nvSpPr>
          <p:cNvPr id="90" name="Oval 89">
            <a:extLst>
              <a:ext uri="{FF2B5EF4-FFF2-40B4-BE49-F238E27FC236}">
                <a16:creationId xmlns:a16="http://schemas.microsoft.com/office/drawing/2014/main" xmlns="" id="{33273719-3D8E-4F7B-BE43-0B615A05EBE2}"/>
              </a:ext>
            </a:extLst>
          </p:cNvPr>
          <p:cNvSpPr/>
          <p:nvPr/>
        </p:nvSpPr>
        <p:spPr>
          <a:xfrm>
            <a:off x="6516719" y="4406507"/>
            <a:ext cx="685800" cy="658993"/>
          </a:xfrm>
          <a:prstGeom prst="ellipse">
            <a:avLst/>
          </a:prstGeom>
          <a:gradFill rotWithShape="1">
            <a:gsLst>
              <a:gs pos="0">
                <a:srgbClr val="9BBB59">
                  <a:shade val="51000"/>
                  <a:satMod val="130000"/>
                </a:srgbClr>
              </a:gs>
              <a:gs pos="80000">
                <a:srgbClr val="9BBB59">
                  <a:shade val="93000"/>
                  <a:satMod val="130000"/>
                </a:srgbClr>
              </a:gs>
              <a:gs pos="100000">
                <a:srgbClr val="9BBB59">
                  <a:shade val="94000"/>
                  <a:satMod val="135000"/>
                </a:srgbClr>
              </a:gs>
            </a:gsLst>
            <a:lin ang="16200000" scaled="0"/>
          </a:gradFill>
          <a:ln w="9525" cap="flat" cmpd="sng" algn="ctr">
            <a:solidFill>
              <a:srgbClr val="9BBB59">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N1</a:t>
            </a:r>
          </a:p>
        </p:txBody>
      </p:sp>
      <p:cxnSp>
        <p:nvCxnSpPr>
          <p:cNvPr id="91" name="Straight Arrow Connector 90">
            <a:extLst>
              <a:ext uri="{FF2B5EF4-FFF2-40B4-BE49-F238E27FC236}">
                <a16:creationId xmlns:a16="http://schemas.microsoft.com/office/drawing/2014/main" xmlns="" id="{90D31658-DCDD-4803-8F70-F7AA335BA076}"/>
              </a:ext>
            </a:extLst>
          </p:cNvPr>
          <p:cNvCxnSpPr>
            <a:cxnSpLocks/>
            <a:stCxn id="105" idx="4"/>
            <a:endCxn id="113" idx="0"/>
          </p:cNvCxnSpPr>
          <p:nvPr/>
        </p:nvCxnSpPr>
        <p:spPr>
          <a:xfrm>
            <a:off x="6875387" y="3277423"/>
            <a:ext cx="1279492" cy="1095499"/>
          </a:xfrm>
          <a:prstGeom prst="straightConnector1">
            <a:avLst/>
          </a:prstGeom>
          <a:noFill/>
          <a:ln w="57150" cap="flat" cmpd="sng" algn="ctr">
            <a:solidFill>
              <a:srgbClr val="4F81BD"/>
            </a:solidFill>
            <a:prstDash val="solid"/>
            <a:tailEnd type="triangle"/>
          </a:ln>
          <a:effectLst>
            <a:outerShdw blurRad="40000" dist="23000" dir="5400000" rotWithShape="0">
              <a:srgbClr val="000000">
                <a:alpha val="35000"/>
              </a:srgbClr>
            </a:outerShdw>
          </a:effectLst>
        </p:spPr>
      </p:cxnSp>
      <p:sp>
        <p:nvSpPr>
          <p:cNvPr id="92" name="Parallelogram 91">
            <a:extLst>
              <a:ext uri="{FF2B5EF4-FFF2-40B4-BE49-F238E27FC236}">
                <a16:creationId xmlns:a16="http://schemas.microsoft.com/office/drawing/2014/main" xmlns="" id="{C4C57C02-B569-4571-BB94-459378951D49}"/>
              </a:ext>
            </a:extLst>
          </p:cNvPr>
          <p:cNvSpPr/>
          <p:nvPr/>
        </p:nvSpPr>
        <p:spPr>
          <a:xfrm>
            <a:off x="7484847" y="2907775"/>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F1</a:t>
            </a:r>
          </a:p>
        </p:txBody>
      </p:sp>
      <p:sp>
        <p:nvSpPr>
          <p:cNvPr id="93" name="Parallelogram 92">
            <a:extLst>
              <a:ext uri="{FF2B5EF4-FFF2-40B4-BE49-F238E27FC236}">
                <a16:creationId xmlns:a16="http://schemas.microsoft.com/office/drawing/2014/main" xmlns="" id="{9510ED57-E49E-4E83-B20F-107DEF1104E7}"/>
              </a:ext>
            </a:extLst>
          </p:cNvPr>
          <p:cNvSpPr/>
          <p:nvPr/>
        </p:nvSpPr>
        <p:spPr>
          <a:xfrm>
            <a:off x="6276952" y="1333836"/>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F0</a:t>
            </a:r>
          </a:p>
        </p:txBody>
      </p:sp>
      <p:sp>
        <p:nvSpPr>
          <p:cNvPr id="94" name="Parallelogram 93">
            <a:extLst>
              <a:ext uri="{FF2B5EF4-FFF2-40B4-BE49-F238E27FC236}">
                <a16:creationId xmlns:a16="http://schemas.microsoft.com/office/drawing/2014/main" xmlns="" id="{EE2100A9-6A20-464E-B367-E9B7226633DD}"/>
              </a:ext>
            </a:extLst>
          </p:cNvPr>
          <p:cNvSpPr/>
          <p:nvPr/>
        </p:nvSpPr>
        <p:spPr>
          <a:xfrm>
            <a:off x="7572352" y="1333836"/>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F1</a:t>
            </a:r>
          </a:p>
        </p:txBody>
      </p:sp>
      <p:sp>
        <p:nvSpPr>
          <p:cNvPr id="95" name="Parallelogram 94">
            <a:extLst>
              <a:ext uri="{FF2B5EF4-FFF2-40B4-BE49-F238E27FC236}">
                <a16:creationId xmlns:a16="http://schemas.microsoft.com/office/drawing/2014/main" xmlns="" id="{931FC1E8-B327-40CF-8741-D6654F32E693}"/>
              </a:ext>
            </a:extLst>
          </p:cNvPr>
          <p:cNvSpPr/>
          <p:nvPr/>
        </p:nvSpPr>
        <p:spPr>
          <a:xfrm>
            <a:off x="5819752" y="1818539"/>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F2</a:t>
            </a:r>
          </a:p>
        </p:txBody>
      </p:sp>
      <p:sp>
        <p:nvSpPr>
          <p:cNvPr id="96" name="Parallelogram 95">
            <a:extLst>
              <a:ext uri="{FF2B5EF4-FFF2-40B4-BE49-F238E27FC236}">
                <a16:creationId xmlns:a16="http://schemas.microsoft.com/office/drawing/2014/main" xmlns="" id="{A6762982-A8A6-41F9-90F6-5E59CB90C6D8}"/>
              </a:ext>
            </a:extLst>
          </p:cNvPr>
          <p:cNvSpPr/>
          <p:nvPr/>
        </p:nvSpPr>
        <p:spPr>
          <a:xfrm>
            <a:off x="7099912" y="1818539"/>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F3</a:t>
            </a:r>
          </a:p>
        </p:txBody>
      </p:sp>
      <p:sp>
        <p:nvSpPr>
          <p:cNvPr id="97" name="Parallelogram 96">
            <a:extLst>
              <a:ext uri="{FF2B5EF4-FFF2-40B4-BE49-F238E27FC236}">
                <a16:creationId xmlns:a16="http://schemas.microsoft.com/office/drawing/2014/main" xmlns="" id="{27101869-907B-4E1C-A93A-523E64340588}"/>
              </a:ext>
            </a:extLst>
          </p:cNvPr>
          <p:cNvSpPr/>
          <p:nvPr/>
        </p:nvSpPr>
        <p:spPr>
          <a:xfrm>
            <a:off x="6275844" y="2900429"/>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F0</a:t>
            </a:r>
          </a:p>
        </p:txBody>
      </p:sp>
      <p:sp>
        <p:nvSpPr>
          <p:cNvPr id="98" name="Parallelogram 97">
            <a:extLst>
              <a:ext uri="{FF2B5EF4-FFF2-40B4-BE49-F238E27FC236}">
                <a16:creationId xmlns:a16="http://schemas.microsoft.com/office/drawing/2014/main" xmlns="" id="{91080FB5-B0B4-4F67-A618-23F9B6245A67}"/>
              </a:ext>
            </a:extLst>
          </p:cNvPr>
          <p:cNvSpPr/>
          <p:nvPr/>
        </p:nvSpPr>
        <p:spPr>
          <a:xfrm>
            <a:off x="5818644" y="3385132"/>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F2</a:t>
            </a:r>
          </a:p>
        </p:txBody>
      </p:sp>
      <p:sp>
        <p:nvSpPr>
          <p:cNvPr id="99" name="Parallelogram 98">
            <a:extLst>
              <a:ext uri="{FF2B5EF4-FFF2-40B4-BE49-F238E27FC236}">
                <a16:creationId xmlns:a16="http://schemas.microsoft.com/office/drawing/2014/main" xmlns="" id="{D8238726-3B62-40AC-A85D-A868DE4C6580}"/>
              </a:ext>
            </a:extLst>
          </p:cNvPr>
          <p:cNvSpPr/>
          <p:nvPr/>
        </p:nvSpPr>
        <p:spPr>
          <a:xfrm>
            <a:off x="7114044" y="3385132"/>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F3</a:t>
            </a:r>
          </a:p>
        </p:txBody>
      </p:sp>
      <p:sp>
        <p:nvSpPr>
          <p:cNvPr id="100" name="Parallelogram 99">
            <a:extLst>
              <a:ext uri="{FF2B5EF4-FFF2-40B4-BE49-F238E27FC236}">
                <a16:creationId xmlns:a16="http://schemas.microsoft.com/office/drawing/2014/main" xmlns="" id="{DF201136-67FE-4F13-A798-C9E7C88E5C2C}"/>
              </a:ext>
            </a:extLst>
          </p:cNvPr>
          <p:cNvSpPr/>
          <p:nvPr/>
        </p:nvSpPr>
        <p:spPr>
          <a:xfrm>
            <a:off x="7484847" y="4631128"/>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F1</a:t>
            </a:r>
          </a:p>
        </p:txBody>
      </p:sp>
      <p:sp>
        <p:nvSpPr>
          <p:cNvPr id="101" name="Parallelogram 100">
            <a:extLst>
              <a:ext uri="{FF2B5EF4-FFF2-40B4-BE49-F238E27FC236}">
                <a16:creationId xmlns:a16="http://schemas.microsoft.com/office/drawing/2014/main" xmlns="" id="{E3BD2A39-4C8B-47B0-BD99-4C69371B6A6D}"/>
              </a:ext>
            </a:extLst>
          </p:cNvPr>
          <p:cNvSpPr/>
          <p:nvPr/>
        </p:nvSpPr>
        <p:spPr>
          <a:xfrm>
            <a:off x="5732247" y="5115831"/>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F2</a:t>
            </a:r>
          </a:p>
        </p:txBody>
      </p:sp>
      <p:sp>
        <p:nvSpPr>
          <p:cNvPr id="102" name="Parallelogram 101">
            <a:extLst>
              <a:ext uri="{FF2B5EF4-FFF2-40B4-BE49-F238E27FC236}">
                <a16:creationId xmlns:a16="http://schemas.microsoft.com/office/drawing/2014/main" xmlns="" id="{9436C7F2-F311-4896-A0FD-56D9754E3759}"/>
              </a:ext>
            </a:extLst>
          </p:cNvPr>
          <p:cNvSpPr/>
          <p:nvPr/>
        </p:nvSpPr>
        <p:spPr>
          <a:xfrm>
            <a:off x="7027647" y="5115831"/>
            <a:ext cx="1219200" cy="312844"/>
          </a:xfrm>
          <a:prstGeom prst="parallelogram">
            <a:avLst>
              <a:gd name="adj" fmla="val 92801"/>
            </a:avLst>
          </a:prstGeom>
          <a:solidFill>
            <a:srgbClr val="4F81BD">
              <a:alpha val="50000"/>
            </a:srgbClr>
          </a:solidFill>
          <a:ln>
            <a:noFill/>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F3</a:t>
            </a:r>
          </a:p>
        </p:txBody>
      </p:sp>
      <p:sp>
        <p:nvSpPr>
          <p:cNvPr id="103" name="Oval 102">
            <a:extLst>
              <a:ext uri="{FF2B5EF4-FFF2-40B4-BE49-F238E27FC236}">
                <a16:creationId xmlns:a16="http://schemas.microsoft.com/office/drawing/2014/main" xmlns="" id="{839D9144-CA20-4E5C-97AC-C24C9B4CF7B0}"/>
              </a:ext>
            </a:extLst>
          </p:cNvPr>
          <p:cNvSpPr/>
          <p:nvPr/>
        </p:nvSpPr>
        <p:spPr>
          <a:xfrm>
            <a:off x="6530497" y="1109215"/>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N1</a:t>
            </a:r>
          </a:p>
        </p:txBody>
      </p:sp>
      <p:sp>
        <p:nvSpPr>
          <p:cNvPr id="104" name="Oval 103">
            <a:extLst>
              <a:ext uri="{FF2B5EF4-FFF2-40B4-BE49-F238E27FC236}">
                <a16:creationId xmlns:a16="http://schemas.microsoft.com/office/drawing/2014/main" xmlns="" id="{ABBD98B3-3345-4622-887A-1A6143A7EBB9}"/>
              </a:ext>
            </a:extLst>
          </p:cNvPr>
          <p:cNvSpPr/>
          <p:nvPr/>
        </p:nvSpPr>
        <p:spPr>
          <a:xfrm>
            <a:off x="7792611" y="2659112"/>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N2</a:t>
            </a:r>
          </a:p>
        </p:txBody>
      </p:sp>
      <p:sp>
        <p:nvSpPr>
          <p:cNvPr id="105" name="Oval 104">
            <a:extLst>
              <a:ext uri="{FF2B5EF4-FFF2-40B4-BE49-F238E27FC236}">
                <a16:creationId xmlns:a16="http://schemas.microsoft.com/office/drawing/2014/main" xmlns="" id="{DBCD91C5-7749-401A-9CAB-3793326D8AD0}"/>
              </a:ext>
            </a:extLst>
          </p:cNvPr>
          <p:cNvSpPr/>
          <p:nvPr/>
        </p:nvSpPr>
        <p:spPr>
          <a:xfrm>
            <a:off x="6532487" y="2618430"/>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N3</a:t>
            </a:r>
          </a:p>
        </p:txBody>
      </p:sp>
      <p:sp>
        <p:nvSpPr>
          <p:cNvPr id="106" name="Oval 105">
            <a:extLst>
              <a:ext uri="{FF2B5EF4-FFF2-40B4-BE49-F238E27FC236}">
                <a16:creationId xmlns:a16="http://schemas.microsoft.com/office/drawing/2014/main" xmlns="" id="{3864142A-0603-4343-905F-3F0F9F2A9177}"/>
              </a:ext>
            </a:extLst>
          </p:cNvPr>
          <p:cNvSpPr/>
          <p:nvPr/>
        </p:nvSpPr>
        <p:spPr>
          <a:xfrm>
            <a:off x="6022143" y="3244492"/>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N4</a:t>
            </a:r>
          </a:p>
        </p:txBody>
      </p:sp>
      <p:sp>
        <p:nvSpPr>
          <p:cNvPr id="107" name="Oval 106">
            <a:extLst>
              <a:ext uri="{FF2B5EF4-FFF2-40B4-BE49-F238E27FC236}">
                <a16:creationId xmlns:a16="http://schemas.microsoft.com/office/drawing/2014/main" xmlns="" id="{97E92233-31DF-4EAA-BF27-68C5BE34C7E5}"/>
              </a:ext>
            </a:extLst>
          </p:cNvPr>
          <p:cNvSpPr/>
          <p:nvPr/>
        </p:nvSpPr>
        <p:spPr>
          <a:xfrm>
            <a:off x="7295829" y="3273463"/>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N5</a:t>
            </a:r>
          </a:p>
        </p:txBody>
      </p:sp>
      <p:cxnSp>
        <p:nvCxnSpPr>
          <p:cNvPr id="108" name="Straight Arrow Connector 107">
            <a:extLst>
              <a:ext uri="{FF2B5EF4-FFF2-40B4-BE49-F238E27FC236}">
                <a16:creationId xmlns:a16="http://schemas.microsoft.com/office/drawing/2014/main" xmlns="" id="{027B036A-09FB-4927-81C6-841D47B55EC7}"/>
              </a:ext>
            </a:extLst>
          </p:cNvPr>
          <p:cNvCxnSpPr>
            <a:cxnSpLocks/>
            <a:stCxn id="103" idx="4"/>
            <a:endCxn id="105" idx="0"/>
          </p:cNvCxnSpPr>
          <p:nvPr/>
        </p:nvCxnSpPr>
        <p:spPr>
          <a:xfrm>
            <a:off x="6873397" y="1768208"/>
            <a:ext cx="1990" cy="850222"/>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109" name="Straight Arrow Connector 108">
            <a:extLst>
              <a:ext uri="{FF2B5EF4-FFF2-40B4-BE49-F238E27FC236}">
                <a16:creationId xmlns:a16="http://schemas.microsoft.com/office/drawing/2014/main" xmlns="" id="{EBB91E28-7307-44CB-96D3-30BCB10A2BC2}"/>
              </a:ext>
            </a:extLst>
          </p:cNvPr>
          <p:cNvCxnSpPr>
            <a:cxnSpLocks/>
            <a:stCxn id="103" idx="4"/>
            <a:endCxn id="104" idx="0"/>
          </p:cNvCxnSpPr>
          <p:nvPr/>
        </p:nvCxnSpPr>
        <p:spPr>
          <a:xfrm>
            <a:off x="6873397" y="1768208"/>
            <a:ext cx="1262114" cy="890904"/>
          </a:xfrm>
          <a:prstGeom prst="straightConnector1">
            <a:avLst/>
          </a:prstGeom>
          <a:noFill/>
          <a:ln w="57150" cap="flat" cmpd="sng" algn="ctr">
            <a:solidFill>
              <a:srgbClr val="4F81BD">
                <a:shade val="95000"/>
                <a:satMod val="105000"/>
              </a:srgbClr>
            </a:solidFill>
            <a:prstDash val="solid"/>
            <a:tailEnd type="triangle"/>
          </a:ln>
          <a:effectLst/>
        </p:spPr>
      </p:cxnSp>
      <p:cxnSp>
        <p:nvCxnSpPr>
          <p:cNvPr id="110" name="Straight Arrow Connector 109">
            <a:extLst>
              <a:ext uri="{FF2B5EF4-FFF2-40B4-BE49-F238E27FC236}">
                <a16:creationId xmlns:a16="http://schemas.microsoft.com/office/drawing/2014/main" xmlns="" id="{709207D1-CC71-4E2D-A2F2-18FD311D5BAD}"/>
              </a:ext>
            </a:extLst>
          </p:cNvPr>
          <p:cNvCxnSpPr>
            <a:cxnSpLocks/>
            <a:stCxn id="103" idx="4"/>
            <a:endCxn id="107" idx="0"/>
          </p:cNvCxnSpPr>
          <p:nvPr/>
        </p:nvCxnSpPr>
        <p:spPr>
          <a:xfrm>
            <a:off x="6873397" y="1768208"/>
            <a:ext cx="765332" cy="1505255"/>
          </a:xfrm>
          <a:prstGeom prst="straightConnector1">
            <a:avLst/>
          </a:prstGeom>
          <a:noFill/>
          <a:ln w="57150" cap="flat" cmpd="sng" algn="ctr">
            <a:solidFill>
              <a:srgbClr val="4F81BD"/>
            </a:solidFill>
            <a:prstDash val="solid"/>
            <a:tailEnd type="triangle"/>
          </a:ln>
          <a:effectLst>
            <a:outerShdw blurRad="40000" dist="23000" dir="5400000" rotWithShape="0">
              <a:srgbClr val="000000">
                <a:alpha val="35000"/>
              </a:srgbClr>
            </a:outerShdw>
          </a:effectLst>
        </p:spPr>
      </p:cxnSp>
      <p:cxnSp>
        <p:nvCxnSpPr>
          <p:cNvPr id="111" name="Straight Arrow Connector 110">
            <a:extLst>
              <a:ext uri="{FF2B5EF4-FFF2-40B4-BE49-F238E27FC236}">
                <a16:creationId xmlns:a16="http://schemas.microsoft.com/office/drawing/2014/main" xmlns="" id="{D11B0AD0-79F6-487C-82B4-D66320DF9487}"/>
              </a:ext>
            </a:extLst>
          </p:cNvPr>
          <p:cNvCxnSpPr>
            <a:cxnSpLocks/>
            <a:stCxn id="103" idx="4"/>
            <a:endCxn id="106" idx="0"/>
          </p:cNvCxnSpPr>
          <p:nvPr/>
        </p:nvCxnSpPr>
        <p:spPr>
          <a:xfrm flipH="1">
            <a:off x="6365043" y="1768208"/>
            <a:ext cx="508354" cy="1476284"/>
          </a:xfrm>
          <a:prstGeom prst="straightConnector1">
            <a:avLst/>
          </a:prstGeom>
          <a:noFill/>
          <a:ln w="57150" cap="flat" cmpd="sng" algn="ctr">
            <a:solidFill>
              <a:srgbClr val="4F81BD">
                <a:shade val="95000"/>
                <a:satMod val="105000"/>
              </a:srgbClr>
            </a:solidFill>
            <a:prstDash val="solid"/>
            <a:tailEnd type="triangle"/>
          </a:ln>
          <a:effectLst/>
        </p:spPr>
      </p:cxnSp>
      <p:sp>
        <p:nvSpPr>
          <p:cNvPr id="112" name="Oval 111">
            <a:extLst>
              <a:ext uri="{FF2B5EF4-FFF2-40B4-BE49-F238E27FC236}">
                <a16:creationId xmlns:a16="http://schemas.microsoft.com/office/drawing/2014/main" xmlns="" id="{7B95EE35-6DEA-48C0-8E2A-4EA6FC746881}"/>
              </a:ext>
            </a:extLst>
          </p:cNvPr>
          <p:cNvSpPr/>
          <p:nvPr/>
        </p:nvSpPr>
        <p:spPr>
          <a:xfrm>
            <a:off x="6022143" y="4945080"/>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N6</a:t>
            </a:r>
          </a:p>
        </p:txBody>
      </p:sp>
      <p:sp>
        <p:nvSpPr>
          <p:cNvPr id="113" name="Oval 112">
            <a:extLst>
              <a:ext uri="{FF2B5EF4-FFF2-40B4-BE49-F238E27FC236}">
                <a16:creationId xmlns:a16="http://schemas.microsoft.com/office/drawing/2014/main" xmlns="" id="{792A500F-C8FF-43CD-B544-D7A5CF00B223}"/>
              </a:ext>
            </a:extLst>
          </p:cNvPr>
          <p:cNvSpPr/>
          <p:nvPr/>
        </p:nvSpPr>
        <p:spPr>
          <a:xfrm>
            <a:off x="7811979" y="4372922"/>
            <a:ext cx="685800" cy="658993"/>
          </a:xfrm>
          <a:prstGeom prst="ellipse">
            <a:avLst/>
          </a:prstGeom>
          <a:gradFill rotWithShape="1">
            <a:gsLst>
              <a:gs pos="0">
                <a:srgbClr val="F79646">
                  <a:shade val="51000"/>
                  <a:satMod val="130000"/>
                </a:srgbClr>
              </a:gs>
              <a:gs pos="80000">
                <a:srgbClr val="F79646">
                  <a:shade val="93000"/>
                  <a:satMod val="130000"/>
                </a:srgbClr>
              </a:gs>
              <a:gs pos="100000">
                <a:srgbClr val="F79646">
                  <a:shade val="94000"/>
                  <a:satMod val="135000"/>
                </a:srgbClr>
              </a:gs>
            </a:gsLst>
            <a:lin ang="16200000" scaled="0"/>
          </a:gradFill>
          <a:ln w="9525" cap="flat" cmpd="sng" algn="ctr">
            <a:solidFill>
              <a:srgbClr val="F7964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N7</a:t>
            </a:r>
          </a:p>
        </p:txBody>
      </p:sp>
      <p:cxnSp>
        <p:nvCxnSpPr>
          <p:cNvPr id="114" name="Straight Arrow Connector 113">
            <a:extLst>
              <a:ext uri="{FF2B5EF4-FFF2-40B4-BE49-F238E27FC236}">
                <a16:creationId xmlns:a16="http://schemas.microsoft.com/office/drawing/2014/main" xmlns="" id="{5D21E168-DC59-460E-96B6-9814D9521114}"/>
              </a:ext>
            </a:extLst>
          </p:cNvPr>
          <p:cNvCxnSpPr>
            <a:cxnSpLocks/>
            <a:stCxn id="107" idx="4"/>
            <a:endCxn id="112" idx="0"/>
          </p:cNvCxnSpPr>
          <p:nvPr/>
        </p:nvCxnSpPr>
        <p:spPr>
          <a:xfrm flipH="1">
            <a:off x="6365043" y="3932456"/>
            <a:ext cx="1273686" cy="1012624"/>
          </a:xfrm>
          <a:prstGeom prst="straightConnector1">
            <a:avLst/>
          </a:prstGeom>
          <a:noFill/>
          <a:ln w="57150" cap="flat" cmpd="sng" algn="ctr">
            <a:solidFill>
              <a:srgbClr val="4F81BD"/>
            </a:solidFill>
            <a:prstDash val="solid"/>
            <a:tailEnd type="triangle"/>
          </a:ln>
          <a:effectLst>
            <a:outerShdw blurRad="40000" dist="23000" dir="5400000" rotWithShape="0">
              <a:srgbClr val="000000">
                <a:alpha val="35000"/>
              </a:srgbClr>
            </a:outerShdw>
          </a:effectLst>
        </p:spPr>
      </p:cxnSp>
      <p:cxnSp>
        <p:nvCxnSpPr>
          <p:cNvPr id="115" name="Straight Arrow Connector 114">
            <a:extLst>
              <a:ext uri="{FF2B5EF4-FFF2-40B4-BE49-F238E27FC236}">
                <a16:creationId xmlns:a16="http://schemas.microsoft.com/office/drawing/2014/main" xmlns="" id="{8DA20345-EE12-4CDD-A902-4FE75CDC39C3}"/>
              </a:ext>
            </a:extLst>
          </p:cNvPr>
          <p:cNvCxnSpPr>
            <a:cxnSpLocks/>
            <a:stCxn id="106" idx="4"/>
            <a:endCxn id="112" idx="0"/>
          </p:cNvCxnSpPr>
          <p:nvPr/>
        </p:nvCxnSpPr>
        <p:spPr>
          <a:xfrm>
            <a:off x="6365043" y="3903485"/>
            <a:ext cx="0" cy="1041595"/>
          </a:xfrm>
          <a:prstGeom prst="straightConnector1">
            <a:avLst/>
          </a:prstGeom>
          <a:noFill/>
          <a:ln w="57150" cap="flat" cmpd="sng" algn="ctr">
            <a:solidFill>
              <a:srgbClr val="4F81BD"/>
            </a:solidFill>
            <a:prstDash val="solid"/>
            <a:tailEnd type="triangle"/>
          </a:ln>
          <a:effectLst>
            <a:outerShdw blurRad="40000" dist="23000" dir="5400000" rotWithShape="0">
              <a:srgbClr val="000000">
                <a:alpha val="35000"/>
              </a:srgbClr>
            </a:outerShdw>
          </a:effectLst>
        </p:spPr>
      </p:cxnSp>
      <p:cxnSp>
        <p:nvCxnSpPr>
          <p:cNvPr id="116" name="Straight Arrow Connector 115">
            <a:extLst>
              <a:ext uri="{FF2B5EF4-FFF2-40B4-BE49-F238E27FC236}">
                <a16:creationId xmlns:a16="http://schemas.microsoft.com/office/drawing/2014/main" xmlns="" id="{C7A8E71E-EDE5-4CF3-B93E-43850A00AA7F}"/>
              </a:ext>
            </a:extLst>
          </p:cNvPr>
          <p:cNvCxnSpPr>
            <a:cxnSpLocks/>
            <a:stCxn id="105" idx="4"/>
            <a:endCxn id="112" idx="0"/>
          </p:cNvCxnSpPr>
          <p:nvPr/>
        </p:nvCxnSpPr>
        <p:spPr>
          <a:xfrm flipH="1">
            <a:off x="6365043" y="3277423"/>
            <a:ext cx="510344" cy="1667657"/>
          </a:xfrm>
          <a:prstGeom prst="straightConnector1">
            <a:avLst/>
          </a:prstGeom>
          <a:noFill/>
          <a:ln w="57150" cap="flat" cmpd="sng" algn="ctr">
            <a:solidFill>
              <a:srgbClr val="4F81BD"/>
            </a:solidFill>
            <a:prstDash val="solid"/>
            <a:tailEnd type="triangle"/>
          </a:ln>
          <a:effectLst>
            <a:outerShdw blurRad="40000" dist="23000" dir="5400000" rotWithShape="0">
              <a:srgbClr val="000000">
                <a:alpha val="35000"/>
              </a:srgbClr>
            </a:outerShdw>
          </a:effectLst>
        </p:spPr>
      </p:cxnSp>
      <p:cxnSp>
        <p:nvCxnSpPr>
          <p:cNvPr id="117" name="Straight Arrow Connector 116">
            <a:extLst>
              <a:ext uri="{FF2B5EF4-FFF2-40B4-BE49-F238E27FC236}">
                <a16:creationId xmlns:a16="http://schemas.microsoft.com/office/drawing/2014/main" xmlns="" id="{570DDFBD-7FE2-48F2-8CF8-B373F4CE9A89}"/>
              </a:ext>
            </a:extLst>
          </p:cNvPr>
          <p:cNvCxnSpPr>
            <a:cxnSpLocks/>
            <a:stCxn id="104" idx="4"/>
            <a:endCxn id="113" idx="0"/>
          </p:cNvCxnSpPr>
          <p:nvPr/>
        </p:nvCxnSpPr>
        <p:spPr>
          <a:xfrm>
            <a:off x="8135511" y="3318105"/>
            <a:ext cx="19368" cy="1054817"/>
          </a:xfrm>
          <a:prstGeom prst="straightConnector1">
            <a:avLst/>
          </a:prstGeom>
          <a:noFill/>
          <a:ln w="57150" cap="flat" cmpd="sng" algn="ctr">
            <a:solidFill>
              <a:srgbClr val="4F81BD"/>
            </a:solidFill>
            <a:prstDash val="solid"/>
            <a:tailEnd type="triangle"/>
          </a:ln>
          <a:effectLst>
            <a:outerShdw blurRad="40000" dist="23000" dir="5400000" rotWithShape="0">
              <a:srgbClr val="000000">
                <a:alpha val="35000"/>
              </a:srgbClr>
            </a:outerShdw>
          </a:effectLst>
        </p:spPr>
      </p:cxnSp>
      <p:sp>
        <p:nvSpPr>
          <p:cNvPr id="118" name="Oval 117">
            <a:extLst>
              <a:ext uri="{FF2B5EF4-FFF2-40B4-BE49-F238E27FC236}">
                <a16:creationId xmlns:a16="http://schemas.microsoft.com/office/drawing/2014/main" xmlns="" id="{23996078-040E-43BA-B09F-6831ACD364E8}"/>
              </a:ext>
            </a:extLst>
          </p:cNvPr>
          <p:cNvSpPr/>
          <p:nvPr/>
        </p:nvSpPr>
        <p:spPr>
          <a:xfrm>
            <a:off x="5981604" y="1633278"/>
            <a:ext cx="685800" cy="658993"/>
          </a:xfrm>
          <a:prstGeom prst="ellipse">
            <a:avLst/>
          </a:prstGeom>
          <a:gradFill rotWithShape="1">
            <a:gsLst>
              <a:gs pos="0">
                <a:srgbClr val="4BACC6">
                  <a:shade val="51000"/>
                  <a:satMod val="130000"/>
                </a:srgbClr>
              </a:gs>
              <a:gs pos="80000">
                <a:srgbClr val="4BACC6">
                  <a:shade val="93000"/>
                  <a:satMod val="130000"/>
                </a:srgbClr>
              </a:gs>
              <a:gs pos="100000">
                <a:srgbClr val="4BACC6">
                  <a:shade val="94000"/>
                  <a:satMod val="135000"/>
                </a:srgbClr>
              </a:gs>
            </a:gsLst>
            <a:lin ang="16200000" scaled="0"/>
          </a:gradFill>
          <a:ln w="9525" cap="flat" cmpd="sng" algn="ctr">
            <a:solidFill>
              <a:srgbClr val="4BACC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N6</a:t>
            </a:r>
          </a:p>
        </p:txBody>
      </p:sp>
      <p:sp>
        <p:nvSpPr>
          <p:cNvPr id="119" name="Oval 118">
            <a:extLst>
              <a:ext uri="{FF2B5EF4-FFF2-40B4-BE49-F238E27FC236}">
                <a16:creationId xmlns:a16="http://schemas.microsoft.com/office/drawing/2014/main" xmlns="" id="{CA460688-E8EA-4821-A76F-0B6408CDACA3}"/>
              </a:ext>
            </a:extLst>
          </p:cNvPr>
          <p:cNvSpPr/>
          <p:nvPr/>
        </p:nvSpPr>
        <p:spPr>
          <a:xfrm>
            <a:off x="7802295" y="1105552"/>
            <a:ext cx="685800" cy="658993"/>
          </a:xfrm>
          <a:prstGeom prst="ellipse">
            <a:avLst/>
          </a:prstGeom>
          <a:gradFill rotWithShape="1">
            <a:gsLst>
              <a:gs pos="0">
                <a:srgbClr val="4BACC6">
                  <a:shade val="51000"/>
                  <a:satMod val="130000"/>
                </a:srgbClr>
              </a:gs>
              <a:gs pos="80000">
                <a:srgbClr val="4BACC6">
                  <a:shade val="93000"/>
                  <a:satMod val="130000"/>
                </a:srgbClr>
              </a:gs>
              <a:gs pos="100000">
                <a:srgbClr val="4BACC6">
                  <a:shade val="94000"/>
                  <a:satMod val="135000"/>
                </a:srgbClr>
              </a:gs>
            </a:gsLst>
            <a:lin ang="16200000" scaled="0"/>
          </a:gradFill>
          <a:ln w="9525" cap="flat" cmpd="sng" algn="ctr">
            <a:solidFill>
              <a:srgbClr val="4BACC6">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N7</a:t>
            </a:r>
          </a:p>
        </p:txBody>
      </p:sp>
      <p:sp>
        <p:nvSpPr>
          <p:cNvPr id="120" name="Rounded Rectangle 143">
            <a:extLst>
              <a:ext uri="{FF2B5EF4-FFF2-40B4-BE49-F238E27FC236}">
                <a16:creationId xmlns:a16="http://schemas.microsoft.com/office/drawing/2014/main" xmlns="" id="{7B19F3CD-6C77-45CC-8208-B4A1364E969C}"/>
              </a:ext>
            </a:extLst>
          </p:cNvPr>
          <p:cNvSpPr/>
          <p:nvPr/>
        </p:nvSpPr>
        <p:spPr>
          <a:xfrm>
            <a:off x="5627717" y="980728"/>
            <a:ext cx="3276600" cy="2971030"/>
          </a:xfrm>
          <a:prstGeom prst="roundRect">
            <a:avLst/>
          </a:prstGeom>
          <a:noFill/>
          <a:ln w="25400" cap="flat" cmpd="sng" algn="ctr">
            <a:solidFill>
              <a:srgbClr val="4F81BD">
                <a:shade val="50000"/>
              </a:srgbClr>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SG"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121" name="Oval 120">
            <a:extLst>
              <a:ext uri="{FF2B5EF4-FFF2-40B4-BE49-F238E27FC236}">
                <a16:creationId xmlns:a16="http://schemas.microsoft.com/office/drawing/2014/main" xmlns="" id="{7858F2C8-919E-4373-9B7C-3118BF5811AC}"/>
              </a:ext>
            </a:extLst>
          </p:cNvPr>
          <p:cNvSpPr/>
          <p:nvPr/>
        </p:nvSpPr>
        <p:spPr>
          <a:xfrm>
            <a:off x="6535815" y="1105333"/>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N1</a:t>
            </a:r>
          </a:p>
        </p:txBody>
      </p:sp>
      <p:sp>
        <p:nvSpPr>
          <p:cNvPr id="122" name="Oval 121">
            <a:extLst>
              <a:ext uri="{FF2B5EF4-FFF2-40B4-BE49-F238E27FC236}">
                <a16:creationId xmlns:a16="http://schemas.microsoft.com/office/drawing/2014/main" xmlns="" id="{A2CCB054-8070-4875-B57C-FAE0171CF538}"/>
              </a:ext>
            </a:extLst>
          </p:cNvPr>
          <p:cNvSpPr/>
          <p:nvPr/>
        </p:nvSpPr>
        <p:spPr>
          <a:xfrm>
            <a:off x="7301147" y="3269581"/>
            <a:ext cx="685800" cy="658993"/>
          </a:xfrm>
          <a:prstGeom prst="ellipse">
            <a:avLst/>
          </a:prstGeom>
          <a:gradFill rotWithShape="1">
            <a:gsLst>
              <a:gs pos="0">
                <a:srgbClr val="8064A2">
                  <a:shade val="51000"/>
                  <a:satMod val="130000"/>
                </a:srgbClr>
              </a:gs>
              <a:gs pos="80000">
                <a:srgbClr val="8064A2">
                  <a:shade val="93000"/>
                  <a:satMod val="130000"/>
                </a:srgbClr>
              </a:gs>
              <a:gs pos="100000">
                <a:srgbClr val="8064A2">
                  <a:shade val="94000"/>
                  <a:satMod val="135000"/>
                </a:srgbClr>
              </a:gs>
            </a:gsLst>
            <a:lin ang="16200000" scaled="0"/>
          </a:gradFill>
          <a:ln w="9525" cap="flat" cmpd="sng" algn="ctr">
            <a:solidFill>
              <a:srgbClr val="8064A2">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white"/>
                </a:solidFill>
                <a:effectLst/>
                <a:uLnTx/>
                <a:uFillTx/>
                <a:latin typeface="Calibri" panose="020F0502020204030204"/>
                <a:ea typeface="+mn-ea"/>
                <a:cs typeface="+mn-cs"/>
              </a:rPr>
              <a:t>N5</a:t>
            </a:r>
          </a:p>
        </p:txBody>
      </p:sp>
      <p:cxnSp>
        <p:nvCxnSpPr>
          <p:cNvPr id="123" name="Straight Arrow Connector 122">
            <a:extLst>
              <a:ext uri="{FF2B5EF4-FFF2-40B4-BE49-F238E27FC236}">
                <a16:creationId xmlns:a16="http://schemas.microsoft.com/office/drawing/2014/main" xmlns="" id="{5229C3A2-2953-4B99-9FE0-2121527CB962}"/>
              </a:ext>
            </a:extLst>
          </p:cNvPr>
          <p:cNvCxnSpPr>
            <a:cxnSpLocks/>
            <a:stCxn id="121" idx="4"/>
            <a:endCxn id="122" idx="0"/>
          </p:cNvCxnSpPr>
          <p:nvPr/>
        </p:nvCxnSpPr>
        <p:spPr>
          <a:xfrm>
            <a:off x="6878715" y="1764326"/>
            <a:ext cx="765332" cy="1505255"/>
          </a:xfrm>
          <a:prstGeom prst="straightConnector1">
            <a:avLst/>
          </a:prstGeom>
          <a:noFill/>
          <a:ln w="57150" cap="flat" cmpd="sng" algn="ctr">
            <a:solidFill>
              <a:srgbClr val="8064A2">
                <a:lumMod val="75000"/>
              </a:srgbClr>
            </a:solidFill>
            <a:prstDash val="solid"/>
            <a:tailEnd type="triangle"/>
          </a:ln>
          <a:effectLst>
            <a:outerShdw blurRad="40000" dist="23000" dir="5400000" rotWithShape="0">
              <a:srgbClr val="000000">
                <a:alpha val="35000"/>
              </a:srgbClr>
            </a:outerShdw>
          </a:effectLst>
        </p:spPr>
      </p:cxnSp>
      <p:sp>
        <p:nvSpPr>
          <p:cNvPr id="124" name="Rectangle 123">
            <a:extLst>
              <a:ext uri="{FF2B5EF4-FFF2-40B4-BE49-F238E27FC236}">
                <a16:creationId xmlns:a16="http://schemas.microsoft.com/office/drawing/2014/main" xmlns="" id="{F888BC26-81FB-4083-AA7C-065E0841E4FE}"/>
              </a:ext>
            </a:extLst>
          </p:cNvPr>
          <p:cNvSpPr/>
          <p:nvPr/>
        </p:nvSpPr>
        <p:spPr>
          <a:xfrm>
            <a:off x="4653445" y="1373963"/>
            <a:ext cx="855235" cy="721432"/>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rPr>
              <a:t>CYC 0 / CYC 2</a:t>
            </a:r>
          </a:p>
        </p:txBody>
      </p:sp>
      <p:sp>
        <p:nvSpPr>
          <p:cNvPr id="125" name="Rectangle 124">
            <a:extLst>
              <a:ext uri="{FF2B5EF4-FFF2-40B4-BE49-F238E27FC236}">
                <a16:creationId xmlns:a16="http://schemas.microsoft.com/office/drawing/2014/main" xmlns="" id="{1DF59BFF-0A11-4910-A4C7-9DC15E155CEA}"/>
              </a:ext>
            </a:extLst>
          </p:cNvPr>
          <p:cNvSpPr/>
          <p:nvPr/>
        </p:nvSpPr>
        <p:spPr>
          <a:xfrm>
            <a:off x="4662681" y="2957389"/>
            <a:ext cx="855234" cy="721432"/>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rPr>
              <a:t>CYC 1</a:t>
            </a:r>
          </a:p>
        </p:txBody>
      </p:sp>
      <p:sp>
        <p:nvSpPr>
          <p:cNvPr id="126" name="Rectangle 125">
            <a:extLst>
              <a:ext uri="{FF2B5EF4-FFF2-40B4-BE49-F238E27FC236}">
                <a16:creationId xmlns:a16="http://schemas.microsoft.com/office/drawing/2014/main" xmlns="" id="{BC36592A-C3D2-4499-8926-26A9A59EACD9}"/>
              </a:ext>
            </a:extLst>
          </p:cNvPr>
          <p:cNvSpPr/>
          <p:nvPr/>
        </p:nvSpPr>
        <p:spPr>
          <a:xfrm>
            <a:off x="4658660" y="4628805"/>
            <a:ext cx="880635" cy="721432"/>
          </a:xfrm>
          <a:prstGeom prst="rect">
            <a:avLst/>
          </a:prstGeom>
          <a:gradFill rotWithShape="1">
            <a:gsLst>
              <a:gs pos="0">
                <a:sysClr val="windowText" lastClr="000000">
                  <a:tint val="50000"/>
                  <a:satMod val="300000"/>
                </a:sysClr>
              </a:gs>
              <a:gs pos="35000">
                <a:sysClr val="windowText" lastClr="000000">
                  <a:tint val="37000"/>
                  <a:satMod val="300000"/>
                </a:sysClr>
              </a:gs>
              <a:gs pos="100000">
                <a:sysClr val="windowText" lastClr="000000">
                  <a:tint val="15000"/>
                  <a:satMod val="350000"/>
                </a:sysClr>
              </a:gs>
            </a:gsLst>
            <a:lin ang="16200000" scaled="1"/>
          </a:gradFill>
          <a:ln w="9525" cap="flat" cmpd="sng" algn="ctr">
            <a:solidFill>
              <a:sysClr val="windowText" lastClr="000000">
                <a:shade val="95000"/>
                <a:satMod val="105000"/>
              </a:sysClr>
            </a:solidFill>
            <a:prstDash val="solid"/>
          </a:ln>
          <a:effectLst>
            <a:outerShdw blurRad="40000" dist="20000" dir="5400000" rotWithShape="0">
              <a:srgbClr val="000000">
                <a:alpha val="38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SG" sz="1800" b="0" i="0" u="none" strike="noStrike" kern="0" cap="none" spc="0" normalizeH="0" baseline="0" noProof="0" dirty="0" smtClean="0">
                <a:ln>
                  <a:noFill/>
                </a:ln>
                <a:solidFill>
                  <a:prstClr val="black"/>
                </a:solidFill>
                <a:effectLst/>
                <a:uLnTx/>
                <a:uFillTx/>
                <a:latin typeface="Calibri" panose="020F0502020204030204"/>
                <a:ea typeface="+mn-ea"/>
                <a:cs typeface="+mn-cs"/>
              </a:rPr>
              <a:t>CYC 0 / CYC 2</a:t>
            </a:r>
          </a:p>
        </p:txBody>
      </p:sp>
      <p:sp>
        <p:nvSpPr>
          <p:cNvPr id="69" name="Content Placeholder 2"/>
          <p:cNvSpPr txBox="1">
            <a:spLocks/>
          </p:cNvSpPr>
          <p:nvPr/>
        </p:nvSpPr>
        <p:spPr bwMode="auto">
          <a:xfrm>
            <a:off x="323528" y="5229200"/>
            <a:ext cx="8514276" cy="1121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828" tIns="50914" rIns="101828" bIns="50914" numCol="1" anchor="t" anchorCtr="0" compatLnSpc="1">
            <a:prstTxWarp prst="textNoShape">
              <a:avLst/>
            </a:prstTxWarp>
          </a:bodyPr>
          <a:lstStyle>
            <a:lvl1pPr marL="342900" indent="-342900" algn="l" rtl="0" eaLnBrk="0" fontAlgn="base" hangingPunct="0">
              <a:spcBef>
                <a:spcPct val="20000"/>
              </a:spcBef>
              <a:spcAft>
                <a:spcPct val="0"/>
              </a:spcAft>
              <a:buChar char="•"/>
              <a:defRPr sz="2200" b="1">
                <a:solidFill>
                  <a:srgbClr val="FF5050"/>
                </a:solidFill>
                <a:latin typeface="+mn-lt"/>
                <a:ea typeface="+mn-ea"/>
                <a:cs typeface="+mn-cs"/>
              </a:defRPr>
            </a:lvl1pPr>
            <a:lvl2pPr marL="741363" indent="-284163" algn="l" rtl="0" eaLnBrk="0" fontAlgn="base" hangingPunct="0">
              <a:spcBef>
                <a:spcPct val="20000"/>
              </a:spcBef>
              <a:spcAft>
                <a:spcPct val="0"/>
              </a:spcAft>
              <a:buFont typeface="Wingdings" panose="05000000000000000000" pitchFamily="2" charset="2"/>
              <a:buChar char="Ø"/>
              <a:defRPr sz="2200">
                <a:solidFill>
                  <a:srgbClr val="0000FF"/>
                </a:solidFill>
                <a:latin typeface="+mn-lt"/>
                <a:cs typeface="+mn-cs"/>
              </a:defRPr>
            </a:lvl2pPr>
            <a:lvl3pPr marL="11430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cs typeface="+mn-cs"/>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cs typeface="+mn-cs"/>
              </a:defRPr>
            </a:lvl4pPr>
            <a:lvl5pPr marL="2057400" indent="-231775" algn="l" rtl="0" eaLnBrk="0" fontAlgn="base" hangingPunct="0">
              <a:spcBef>
                <a:spcPct val="20000"/>
              </a:spcBef>
              <a:spcAft>
                <a:spcPct val="0"/>
              </a:spcAft>
              <a:buFont typeface="Arial" panose="020B0604020202020204" pitchFamily="34" charset="0"/>
              <a:buChar char="−"/>
              <a:defRPr sz="1200">
                <a:solidFill>
                  <a:schemeClr val="tx1"/>
                </a:solidFill>
                <a:latin typeface="+mn-lt"/>
                <a:cs typeface="+mn-cs"/>
              </a:defRPr>
            </a:lvl5pPr>
            <a:lvl6pPr marL="2514600" indent="-231775" algn="l" rtl="0" fontAlgn="base">
              <a:spcBef>
                <a:spcPct val="20000"/>
              </a:spcBef>
              <a:spcAft>
                <a:spcPct val="0"/>
              </a:spcAft>
              <a:buFont typeface="Arial" charset="0"/>
              <a:buChar char="−"/>
              <a:defRPr sz="1200">
                <a:solidFill>
                  <a:schemeClr val="tx1"/>
                </a:solidFill>
                <a:latin typeface="+mn-lt"/>
                <a:cs typeface="+mn-cs"/>
              </a:defRPr>
            </a:lvl6pPr>
            <a:lvl7pPr marL="2971800" indent="-231775" algn="l" rtl="0" fontAlgn="base">
              <a:spcBef>
                <a:spcPct val="20000"/>
              </a:spcBef>
              <a:spcAft>
                <a:spcPct val="0"/>
              </a:spcAft>
              <a:buFont typeface="Arial" charset="0"/>
              <a:buChar char="−"/>
              <a:defRPr sz="1200">
                <a:solidFill>
                  <a:schemeClr val="tx1"/>
                </a:solidFill>
                <a:latin typeface="+mn-lt"/>
                <a:cs typeface="+mn-cs"/>
              </a:defRPr>
            </a:lvl7pPr>
            <a:lvl8pPr marL="3429000" indent="-231775" algn="l" rtl="0" fontAlgn="base">
              <a:spcBef>
                <a:spcPct val="20000"/>
              </a:spcBef>
              <a:spcAft>
                <a:spcPct val="0"/>
              </a:spcAft>
              <a:buFont typeface="Arial" charset="0"/>
              <a:buChar char="−"/>
              <a:defRPr sz="1200">
                <a:solidFill>
                  <a:schemeClr val="tx1"/>
                </a:solidFill>
                <a:latin typeface="+mn-lt"/>
                <a:cs typeface="+mn-cs"/>
              </a:defRPr>
            </a:lvl8pPr>
            <a:lvl9pPr marL="3886200" indent="-231775" algn="l" rtl="0" fontAlgn="base">
              <a:spcBef>
                <a:spcPct val="20000"/>
              </a:spcBef>
              <a:spcAft>
                <a:spcPct val="0"/>
              </a:spcAft>
              <a:buFont typeface="Arial" charset="0"/>
              <a:buChar char="−"/>
              <a:defRPr sz="1200">
                <a:solidFill>
                  <a:schemeClr val="tx1"/>
                </a:solidFill>
                <a:latin typeface="+mn-lt"/>
                <a:cs typeface="+mn-cs"/>
              </a:defRPr>
            </a:lvl9pPr>
          </a:lstStyle>
          <a:p>
            <a:r>
              <a:rPr lang="en-US" dirty="0"/>
              <a:t>Initiation Interval (II</a:t>
            </a:r>
            <a:r>
              <a:rPr lang="en-US" dirty="0" smtClean="0"/>
              <a:t>) = 2:</a:t>
            </a:r>
            <a:endParaRPr lang="en-US" dirty="0"/>
          </a:p>
          <a:p>
            <a:pPr lvl="1"/>
            <a:r>
              <a:rPr lang="en-US" b="0" dirty="0" smtClean="0"/>
              <a:t>Number </a:t>
            </a:r>
            <a:r>
              <a:rPr lang="en-US" b="0" dirty="0"/>
              <a:t>of cycles between the </a:t>
            </a:r>
            <a:r>
              <a:rPr lang="en-US" b="0" dirty="0" smtClean="0"/>
              <a:t>initiation of two consecutive </a:t>
            </a:r>
            <a:r>
              <a:rPr lang="en-US" b="0" dirty="0"/>
              <a:t>loop </a:t>
            </a:r>
            <a:r>
              <a:rPr lang="en-US" b="0" dirty="0" smtClean="0"/>
              <a:t>iterations</a:t>
            </a:r>
            <a:endParaRPr lang="fa-IR" kern="0" dirty="0"/>
          </a:p>
        </p:txBody>
      </p:sp>
    </p:spTree>
    <p:extLst>
      <p:ext uri="{BB962C8B-B14F-4D97-AF65-F5344CB8AC3E}">
        <p14:creationId xmlns:p14="http://schemas.microsoft.com/office/powerpoint/2010/main" val="2372050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fade">
                                      <p:cBhvr>
                                        <p:cTn id="13" dur="500"/>
                                        <p:tgtEl>
                                          <p:spTgt spid="4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500"/>
                                        <p:tgtEl>
                                          <p:spTgt spid="43"/>
                                        </p:tgtEl>
                                      </p:cBhvr>
                                    </p:animEffect>
                                    <p:set>
                                      <p:cBhvr>
                                        <p:cTn id="18" dur="1" fill="hold">
                                          <p:stCondLst>
                                            <p:cond delay="499"/>
                                          </p:stCondLst>
                                        </p:cTn>
                                        <p:tgtEl>
                                          <p:spTgt spid="43"/>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500"/>
                                        <p:tgtEl>
                                          <p:spTgt spid="44"/>
                                        </p:tgtEl>
                                      </p:cBhvr>
                                    </p:animEffect>
                                    <p:set>
                                      <p:cBhvr>
                                        <p:cTn id="21" dur="1" fill="hold">
                                          <p:stCondLst>
                                            <p:cond delay="499"/>
                                          </p:stCondLst>
                                        </p:cTn>
                                        <p:tgtEl>
                                          <p:spTgt spid="44"/>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42"/>
                                        </p:tgtEl>
                                      </p:cBhvr>
                                    </p:animEffect>
                                    <p:set>
                                      <p:cBhvr>
                                        <p:cTn id="24" dur="1" fill="hold">
                                          <p:stCondLst>
                                            <p:cond delay="499"/>
                                          </p:stCondLst>
                                        </p:cTn>
                                        <p:tgtEl>
                                          <p:spTgt spid="42"/>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21"/>
                                        </p:tgtEl>
                                        <p:attrNameLst>
                                          <p:attrName>style.visibility</p:attrName>
                                        </p:attrNameLst>
                                      </p:cBhvr>
                                      <p:to>
                                        <p:strVal val="visible"/>
                                      </p:to>
                                    </p:set>
                                    <p:animEffect transition="in" filter="fade">
                                      <p:cBhvr>
                                        <p:cTn id="29" dur="500"/>
                                        <p:tgtEl>
                                          <p:spTgt spid="121"/>
                                        </p:tgtEl>
                                      </p:cBhvr>
                                    </p:animEffect>
                                  </p:childTnLst>
                                </p:cTn>
                              </p:par>
                              <p:par>
                                <p:cTn id="30" presetID="10" presetClass="entr" presetSubtype="0" fill="hold" nodeType="withEffect">
                                  <p:stCondLst>
                                    <p:cond delay="0"/>
                                  </p:stCondLst>
                                  <p:childTnLst>
                                    <p:set>
                                      <p:cBhvr>
                                        <p:cTn id="31" dur="1" fill="hold">
                                          <p:stCondLst>
                                            <p:cond delay="0"/>
                                          </p:stCondLst>
                                        </p:cTn>
                                        <p:tgtEl>
                                          <p:spTgt spid="123"/>
                                        </p:tgtEl>
                                        <p:attrNameLst>
                                          <p:attrName>style.visibility</p:attrName>
                                        </p:attrNameLst>
                                      </p:cBhvr>
                                      <p:to>
                                        <p:strVal val="visible"/>
                                      </p:to>
                                    </p:set>
                                    <p:animEffect transition="in" filter="fade">
                                      <p:cBhvr>
                                        <p:cTn id="32" dur="500"/>
                                        <p:tgtEl>
                                          <p:spTgt spid="12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22"/>
                                        </p:tgtEl>
                                        <p:attrNameLst>
                                          <p:attrName>style.visibility</p:attrName>
                                        </p:attrNameLst>
                                      </p:cBhvr>
                                      <p:to>
                                        <p:strVal val="visible"/>
                                      </p:to>
                                    </p:set>
                                    <p:animEffect transition="in" filter="fade">
                                      <p:cBhvr>
                                        <p:cTn id="35" dur="500"/>
                                        <p:tgtEl>
                                          <p:spTgt spid="122"/>
                                        </p:tgtEl>
                                      </p:cBhvr>
                                    </p:animEffect>
                                  </p:childTnLst>
                                </p:cTn>
                              </p:par>
                              <p:par>
                                <p:cTn id="36" presetID="10" presetClass="exit" presetSubtype="0" fill="hold" grpId="1" nodeType="withEffect">
                                  <p:stCondLst>
                                    <p:cond delay="0"/>
                                  </p:stCondLst>
                                  <p:childTnLst>
                                    <p:animEffect transition="out" filter="fade">
                                      <p:cBhvr>
                                        <p:cTn id="37" dur="500"/>
                                        <p:tgtEl>
                                          <p:spTgt spid="121"/>
                                        </p:tgtEl>
                                      </p:cBhvr>
                                    </p:animEffect>
                                    <p:set>
                                      <p:cBhvr>
                                        <p:cTn id="38" dur="1" fill="hold">
                                          <p:stCondLst>
                                            <p:cond delay="499"/>
                                          </p:stCondLst>
                                        </p:cTn>
                                        <p:tgtEl>
                                          <p:spTgt spid="121"/>
                                        </p:tgtEl>
                                        <p:attrNameLst>
                                          <p:attrName>style.visibility</p:attrName>
                                        </p:attrNameLst>
                                      </p:cBhvr>
                                      <p:to>
                                        <p:strVal val="hidden"/>
                                      </p:to>
                                    </p:set>
                                  </p:childTnLst>
                                </p:cTn>
                              </p:par>
                              <p:par>
                                <p:cTn id="39" presetID="10" presetClass="exit" presetSubtype="0" fill="hold" nodeType="withEffect">
                                  <p:stCondLst>
                                    <p:cond delay="0"/>
                                  </p:stCondLst>
                                  <p:childTnLst>
                                    <p:animEffect transition="out" filter="fade">
                                      <p:cBhvr>
                                        <p:cTn id="40" dur="500"/>
                                        <p:tgtEl>
                                          <p:spTgt spid="123"/>
                                        </p:tgtEl>
                                      </p:cBhvr>
                                    </p:animEffect>
                                    <p:set>
                                      <p:cBhvr>
                                        <p:cTn id="41" dur="1" fill="hold">
                                          <p:stCondLst>
                                            <p:cond delay="499"/>
                                          </p:stCondLst>
                                        </p:cTn>
                                        <p:tgtEl>
                                          <p:spTgt spid="123"/>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122"/>
                                        </p:tgtEl>
                                      </p:cBhvr>
                                    </p:animEffect>
                                    <p:set>
                                      <p:cBhvr>
                                        <p:cTn id="44" dur="1" fill="hold">
                                          <p:stCondLst>
                                            <p:cond delay="499"/>
                                          </p:stCondLst>
                                        </p:cTn>
                                        <p:tgtEl>
                                          <p:spTgt spid="122"/>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grpId="0" nodeType="clickEffect">
                                  <p:stCondLst>
                                    <p:cond delay="0"/>
                                  </p:stCondLst>
                                  <p:childTnLst>
                                    <p:set>
                                      <p:cBhvr>
                                        <p:cTn id="48" dur="1" fill="hold">
                                          <p:stCondLst>
                                            <p:cond delay="0"/>
                                          </p:stCondLst>
                                        </p:cTn>
                                        <p:tgtEl>
                                          <p:spTgt spid="69"/>
                                        </p:tgtEl>
                                        <p:attrNameLst>
                                          <p:attrName>style.visibility</p:attrName>
                                        </p:attrNameLst>
                                      </p:cBhvr>
                                      <p:to>
                                        <p:strVal val="visible"/>
                                      </p:to>
                                    </p:set>
                                    <p:animEffect transition="in" filter="wipe(left)">
                                      <p:cBhvr>
                                        <p:cTn id="49"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2" grpId="1" animBg="1"/>
      <p:bldP spid="43" grpId="0" animBg="1"/>
      <p:bldP spid="43" grpId="1" animBg="1"/>
      <p:bldP spid="121" grpId="0" animBg="1"/>
      <p:bldP spid="121" grpId="1" animBg="1"/>
      <p:bldP spid="122" grpId="0" animBg="1"/>
      <p:bldP spid="122" grpId="1" animBg="1"/>
      <p:bldP spid="69" grpId="0"/>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HyCUBE</a:t>
            </a:r>
            <a:endParaRPr lang="fa-IR" dirty="0"/>
          </a:p>
        </p:txBody>
      </p:sp>
      <p:sp>
        <p:nvSpPr>
          <p:cNvPr id="3" name="Content Placeholder 2"/>
          <p:cNvSpPr>
            <a:spLocks noGrp="1"/>
          </p:cNvSpPr>
          <p:nvPr>
            <p:ph idx="1"/>
          </p:nvPr>
        </p:nvSpPr>
        <p:spPr>
          <a:xfrm>
            <a:off x="323528" y="836712"/>
            <a:ext cx="8352928" cy="936104"/>
          </a:xfrm>
        </p:spPr>
        <p:txBody>
          <a:bodyPr/>
          <a:lstStyle/>
          <a:p>
            <a:r>
              <a:rPr lang="en-US" dirty="0" smtClean="0"/>
              <a:t>Optimal mapping on </a:t>
            </a:r>
            <a:r>
              <a:rPr lang="en-US" dirty="0" err="1" smtClean="0"/>
              <a:t>HuCUBE</a:t>
            </a:r>
            <a:r>
              <a:rPr lang="en-US" dirty="0" smtClean="0"/>
              <a:t>:</a:t>
            </a:r>
          </a:p>
          <a:p>
            <a:pPr lvl="1"/>
            <a:r>
              <a:rPr lang="en-US" dirty="0" smtClean="0"/>
              <a:t>Any FU can reach </a:t>
            </a:r>
            <a:r>
              <a:rPr lang="en-US" dirty="0"/>
              <a:t>far-away FU (or multiple </a:t>
            </a:r>
            <a:r>
              <a:rPr lang="en-US" dirty="0" err="1"/>
              <a:t>FUs</a:t>
            </a:r>
            <a:r>
              <a:rPr lang="en-US" dirty="0"/>
              <a:t>) </a:t>
            </a:r>
            <a:r>
              <a:rPr lang="en-US" dirty="0" smtClean="0"/>
              <a:t>within a single </a:t>
            </a:r>
            <a:r>
              <a:rPr lang="en-US" dirty="0"/>
              <a:t>cycle</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38</a:t>
            </a:fld>
            <a:endParaRPr lang="en-US" altLang="fa-IR"/>
          </a:p>
        </p:txBody>
      </p:sp>
      <p:pic>
        <p:nvPicPr>
          <p:cNvPr id="5" name="Picture 4"/>
          <p:cNvPicPr>
            <a:picLocks noChangeAspect="1"/>
          </p:cNvPicPr>
          <p:nvPr/>
        </p:nvPicPr>
        <p:blipFill>
          <a:blip r:embed="rId2"/>
          <a:stretch>
            <a:fillRect/>
          </a:stretch>
        </p:blipFill>
        <p:spPr>
          <a:xfrm>
            <a:off x="1087244" y="1986953"/>
            <a:ext cx="2520280" cy="2003962"/>
          </a:xfrm>
          <a:prstGeom prst="rect">
            <a:avLst/>
          </a:prstGeom>
        </p:spPr>
      </p:pic>
      <p:pic>
        <p:nvPicPr>
          <p:cNvPr id="6" name="Picture 5"/>
          <p:cNvPicPr>
            <a:picLocks noChangeAspect="1"/>
          </p:cNvPicPr>
          <p:nvPr/>
        </p:nvPicPr>
        <p:blipFill>
          <a:blip r:embed="rId3"/>
          <a:stretch>
            <a:fillRect/>
          </a:stretch>
        </p:blipFill>
        <p:spPr>
          <a:xfrm>
            <a:off x="4371239" y="1700808"/>
            <a:ext cx="3945177" cy="3407530"/>
          </a:xfrm>
          <a:prstGeom prst="rect">
            <a:avLst/>
          </a:prstGeom>
        </p:spPr>
      </p:pic>
      <p:sp>
        <p:nvSpPr>
          <p:cNvPr id="10" name="Content Placeholder 2"/>
          <p:cNvSpPr txBox="1">
            <a:spLocks/>
          </p:cNvSpPr>
          <p:nvPr/>
        </p:nvSpPr>
        <p:spPr bwMode="auto">
          <a:xfrm>
            <a:off x="611560" y="5013176"/>
            <a:ext cx="8514276" cy="1121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828" tIns="50914" rIns="101828" bIns="50914" numCol="1" anchor="t" anchorCtr="0" compatLnSpc="1">
            <a:prstTxWarp prst="textNoShape">
              <a:avLst/>
            </a:prstTxWarp>
          </a:bodyPr>
          <a:lstStyle>
            <a:lvl1pPr marL="342900" indent="-342900" algn="l" rtl="0" eaLnBrk="0" fontAlgn="base" hangingPunct="0">
              <a:spcBef>
                <a:spcPct val="20000"/>
              </a:spcBef>
              <a:spcAft>
                <a:spcPct val="0"/>
              </a:spcAft>
              <a:buChar char="•"/>
              <a:defRPr sz="2200" b="1">
                <a:solidFill>
                  <a:srgbClr val="FF5050"/>
                </a:solidFill>
                <a:latin typeface="+mn-lt"/>
                <a:ea typeface="+mn-ea"/>
                <a:cs typeface="+mn-cs"/>
              </a:defRPr>
            </a:lvl1pPr>
            <a:lvl2pPr marL="741363" indent="-284163" algn="l" rtl="0" eaLnBrk="0" fontAlgn="base" hangingPunct="0">
              <a:spcBef>
                <a:spcPct val="20000"/>
              </a:spcBef>
              <a:spcAft>
                <a:spcPct val="0"/>
              </a:spcAft>
              <a:buFont typeface="Wingdings" panose="05000000000000000000" pitchFamily="2" charset="2"/>
              <a:buChar char="Ø"/>
              <a:defRPr sz="2200">
                <a:solidFill>
                  <a:srgbClr val="0000FF"/>
                </a:solidFill>
                <a:latin typeface="+mn-lt"/>
                <a:cs typeface="+mn-cs"/>
              </a:defRPr>
            </a:lvl2pPr>
            <a:lvl3pPr marL="11430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cs typeface="+mn-cs"/>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cs typeface="+mn-cs"/>
              </a:defRPr>
            </a:lvl4pPr>
            <a:lvl5pPr marL="2057400" indent="-231775" algn="l" rtl="0" eaLnBrk="0" fontAlgn="base" hangingPunct="0">
              <a:spcBef>
                <a:spcPct val="20000"/>
              </a:spcBef>
              <a:spcAft>
                <a:spcPct val="0"/>
              </a:spcAft>
              <a:buFont typeface="Arial" panose="020B0604020202020204" pitchFamily="34" charset="0"/>
              <a:buChar char="−"/>
              <a:defRPr sz="1200">
                <a:solidFill>
                  <a:schemeClr val="tx1"/>
                </a:solidFill>
                <a:latin typeface="+mn-lt"/>
                <a:cs typeface="+mn-cs"/>
              </a:defRPr>
            </a:lvl5pPr>
            <a:lvl6pPr marL="2514600" indent="-231775" algn="l" rtl="0" fontAlgn="base">
              <a:spcBef>
                <a:spcPct val="20000"/>
              </a:spcBef>
              <a:spcAft>
                <a:spcPct val="0"/>
              </a:spcAft>
              <a:buFont typeface="Arial" charset="0"/>
              <a:buChar char="−"/>
              <a:defRPr sz="1200">
                <a:solidFill>
                  <a:schemeClr val="tx1"/>
                </a:solidFill>
                <a:latin typeface="+mn-lt"/>
                <a:cs typeface="+mn-cs"/>
              </a:defRPr>
            </a:lvl6pPr>
            <a:lvl7pPr marL="2971800" indent="-231775" algn="l" rtl="0" fontAlgn="base">
              <a:spcBef>
                <a:spcPct val="20000"/>
              </a:spcBef>
              <a:spcAft>
                <a:spcPct val="0"/>
              </a:spcAft>
              <a:buFont typeface="Arial" charset="0"/>
              <a:buChar char="−"/>
              <a:defRPr sz="1200">
                <a:solidFill>
                  <a:schemeClr val="tx1"/>
                </a:solidFill>
                <a:latin typeface="+mn-lt"/>
                <a:cs typeface="+mn-cs"/>
              </a:defRPr>
            </a:lvl7pPr>
            <a:lvl8pPr marL="3429000" indent="-231775" algn="l" rtl="0" fontAlgn="base">
              <a:spcBef>
                <a:spcPct val="20000"/>
              </a:spcBef>
              <a:spcAft>
                <a:spcPct val="0"/>
              </a:spcAft>
              <a:buFont typeface="Arial" charset="0"/>
              <a:buChar char="−"/>
              <a:defRPr sz="1200">
                <a:solidFill>
                  <a:schemeClr val="tx1"/>
                </a:solidFill>
                <a:latin typeface="+mn-lt"/>
                <a:cs typeface="+mn-cs"/>
              </a:defRPr>
            </a:lvl8pPr>
            <a:lvl9pPr marL="3886200" indent="-231775" algn="l" rtl="0" fontAlgn="base">
              <a:spcBef>
                <a:spcPct val="20000"/>
              </a:spcBef>
              <a:spcAft>
                <a:spcPct val="0"/>
              </a:spcAft>
              <a:buFont typeface="Arial" charset="0"/>
              <a:buChar char="−"/>
              <a:defRPr sz="1200">
                <a:solidFill>
                  <a:schemeClr val="tx1"/>
                </a:solidFill>
                <a:latin typeface="+mn-lt"/>
                <a:cs typeface="+mn-cs"/>
              </a:defRPr>
            </a:lvl9pPr>
          </a:lstStyle>
          <a:p>
            <a:r>
              <a:rPr lang="en-US" b="0" dirty="0"/>
              <a:t>Initiation Interval (</a:t>
            </a:r>
            <a:r>
              <a:rPr lang="en-US" b="0" dirty="0" smtClean="0"/>
              <a:t>II):</a:t>
            </a:r>
          </a:p>
          <a:p>
            <a:pPr lvl="1"/>
            <a:r>
              <a:rPr lang="en-US" b="0" dirty="0" smtClean="0"/>
              <a:t>Number </a:t>
            </a:r>
            <a:r>
              <a:rPr lang="en-US" b="0" dirty="0"/>
              <a:t>of cycles between the </a:t>
            </a:r>
            <a:r>
              <a:rPr lang="en-US" b="0" dirty="0" smtClean="0"/>
              <a:t>initiation of two consecutive </a:t>
            </a:r>
            <a:r>
              <a:rPr lang="en-US" b="0" dirty="0"/>
              <a:t>loop </a:t>
            </a:r>
            <a:r>
              <a:rPr lang="en-US" b="0" dirty="0" smtClean="0"/>
              <a:t>iterations</a:t>
            </a:r>
            <a:endParaRPr lang="fa-IR" kern="0" dirty="0"/>
          </a:p>
        </p:txBody>
      </p:sp>
    </p:spTree>
    <p:extLst>
      <p:ext uri="{BB962C8B-B14F-4D97-AF65-F5344CB8AC3E}">
        <p14:creationId xmlns:p14="http://schemas.microsoft.com/office/powerpoint/2010/main" val="636325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HyCUBE</a:t>
            </a:r>
            <a:endParaRPr lang="fa-IR" dirty="0"/>
          </a:p>
        </p:txBody>
      </p:sp>
      <p:sp>
        <p:nvSpPr>
          <p:cNvPr id="3" name="Content Placeholder 2"/>
          <p:cNvSpPr>
            <a:spLocks noGrp="1"/>
          </p:cNvSpPr>
          <p:nvPr>
            <p:ph idx="1"/>
          </p:nvPr>
        </p:nvSpPr>
        <p:spPr>
          <a:xfrm>
            <a:off x="323528" y="836712"/>
            <a:ext cx="8352928" cy="936104"/>
          </a:xfrm>
        </p:spPr>
        <p:txBody>
          <a:bodyPr/>
          <a:lstStyle/>
          <a:p>
            <a:r>
              <a:rPr lang="en-US" dirty="0" smtClean="0"/>
              <a:t>Comparison with commercial devices</a:t>
            </a:r>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39</a:t>
            </a:fld>
            <a:endParaRPr lang="en-US" altLang="fa-IR"/>
          </a:p>
        </p:txBody>
      </p:sp>
      <p:pic>
        <p:nvPicPr>
          <p:cNvPr id="7" name="Picture 6"/>
          <p:cNvPicPr>
            <a:picLocks noChangeAspect="1"/>
          </p:cNvPicPr>
          <p:nvPr/>
        </p:nvPicPr>
        <p:blipFill>
          <a:blip r:embed="rId2"/>
          <a:stretch>
            <a:fillRect/>
          </a:stretch>
        </p:blipFill>
        <p:spPr>
          <a:xfrm>
            <a:off x="2051720" y="1556792"/>
            <a:ext cx="4840418" cy="4363451"/>
          </a:xfrm>
          <a:prstGeom prst="rect">
            <a:avLst/>
          </a:prstGeom>
        </p:spPr>
      </p:pic>
    </p:spTree>
    <p:extLst>
      <p:ext uri="{BB962C8B-B14F-4D97-AF65-F5344CB8AC3E}">
        <p14:creationId xmlns:p14="http://schemas.microsoft.com/office/powerpoint/2010/main" val="16754256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CGRA - Introduction</a:t>
            </a:r>
            <a:endParaRPr lang="fa-IR" dirty="0"/>
          </a:p>
        </p:txBody>
      </p:sp>
      <p:sp>
        <p:nvSpPr>
          <p:cNvPr id="3" name="Content Placeholder 2"/>
          <p:cNvSpPr>
            <a:spLocks noGrp="1"/>
          </p:cNvSpPr>
          <p:nvPr>
            <p:ph idx="1"/>
          </p:nvPr>
        </p:nvSpPr>
        <p:spPr>
          <a:xfrm>
            <a:off x="685800" y="1229072"/>
            <a:ext cx="7772400" cy="4648200"/>
          </a:xfrm>
        </p:spPr>
        <p:txBody>
          <a:bodyPr/>
          <a:lstStyle/>
          <a:p>
            <a:r>
              <a:rPr lang="en-US" dirty="0" smtClean="0"/>
              <a:t>CGRA vs. FPGA:</a:t>
            </a:r>
          </a:p>
          <a:p>
            <a:pPr lvl="1"/>
            <a:r>
              <a:rPr lang="en-US" dirty="0" smtClean="0"/>
              <a:t>FPGA:</a:t>
            </a:r>
          </a:p>
          <a:p>
            <a:pPr lvl="2"/>
            <a:r>
              <a:rPr lang="en-US" dirty="0"/>
              <a:t>Boolean-level blocks</a:t>
            </a:r>
          </a:p>
          <a:p>
            <a:pPr lvl="2"/>
            <a:r>
              <a:rPr lang="en-US" dirty="0" smtClean="0"/>
              <a:t>Mainly bit-width operations (</a:t>
            </a:r>
            <a:r>
              <a:rPr lang="en-US" dirty="0" err="1" smtClean="0"/>
              <a:t>LUT</a:t>
            </a:r>
            <a:r>
              <a:rPr lang="en-US" dirty="0" smtClean="0"/>
              <a:t>/MUX)</a:t>
            </a:r>
          </a:p>
          <a:p>
            <a:pPr lvl="1"/>
            <a:r>
              <a:rPr lang="en-US" dirty="0" smtClean="0"/>
              <a:t>CGRA:</a:t>
            </a:r>
          </a:p>
          <a:p>
            <a:pPr lvl="2"/>
            <a:r>
              <a:rPr lang="en-US" dirty="0" smtClean="0"/>
              <a:t>Computational blocks</a:t>
            </a:r>
          </a:p>
          <a:p>
            <a:pPr lvl="2"/>
            <a:r>
              <a:rPr lang="en-US" dirty="0"/>
              <a:t>Word-width </a:t>
            </a:r>
            <a:r>
              <a:rPr lang="en-US" dirty="0" smtClean="0"/>
              <a:t>operations</a:t>
            </a:r>
            <a:endParaRPr lang="en-US"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4</a:t>
            </a:fld>
            <a:endParaRPr lang="en-US" altLang="fa-IR"/>
          </a:p>
        </p:txBody>
      </p:sp>
    </p:spTree>
    <p:extLst>
      <p:ext uri="{BB962C8B-B14F-4D97-AF65-F5344CB8AC3E}">
        <p14:creationId xmlns:p14="http://schemas.microsoft.com/office/powerpoint/2010/main" val="131057362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9E8110-9FA7-4D8E-A526-E31C600F2082}"/>
              </a:ext>
            </a:extLst>
          </p:cNvPr>
          <p:cNvSpPr>
            <a:spLocks noGrp="1"/>
          </p:cNvSpPr>
          <p:nvPr>
            <p:ph type="title"/>
          </p:nvPr>
        </p:nvSpPr>
        <p:spPr/>
        <p:txBody>
          <a:bodyPr/>
          <a:lstStyle/>
          <a:p>
            <a:r>
              <a:rPr lang="en-SG" b="1" dirty="0" err="1"/>
              <a:t>HyCUBE</a:t>
            </a:r>
            <a:r>
              <a:rPr lang="en-SG" b="1" dirty="0"/>
              <a:t> RTL </a:t>
            </a:r>
            <a:r>
              <a:rPr lang="en-SG" b="1" dirty="0" smtClean="0"/>
              <a:t>Implementation</a:t>
            </a:r>
            <a:endParaRPr lang="en-SG" b="1" dirty="0"/>
          </a:p>
        </p:txBody>
      </p:sp>
      <p:sp>
        <p:nvSpPr>
          <p:cNvPr id="3" name="Content Placeholder 2">
            <a:extLst>
              <a:ext uri="{FF2B5EF4-FFF2-40B4-BE49-F238E27FC236}">
                <a16:creationId xmlns:a16="http://schemas.microsoft.com/office/drawing/2014/main" xmlns="" id="{0A3937B5-2CF5-46F1-BF0B-87DCBD7B9D15}"/>
              </a:ext>
            </a:extLst>
          </p:cNvPr>
          <p:cNvSpPr>
            <a:spLocks noGrp="1"/>
          </p:cNvSpPr>
          <p:nvPr>
            <p:ph idx="1"/>
          </p:nvPr>
        </p:nvSpPr>
        <p:spPr>
          <a:xfrm>
            <a:off x="457200" y="1186656"/>
            <a:ext cx="6000750" cy="1090216"/>
          </a:xfrm>
        </p:spPr>
        <p:txBody>
          <a:bodyPr>
            <a:normAutofit/>
          </a:bodyPr>
          <a:lstStyle/>
          <a:p>
            <a:r>
              <a:rPr lang="en-SG" dirty="0">
                <a:latin typeface="+mj-lt"/>
              </a:rPr>
              <a:t>4x4 CGRA synthesized + P&amp;R</a:t>
            </a:r>
          </a:p>
          <a:p>
            <a:r>
              <a:rPr lang="en-SG" dirty="0">
                <a:latin typeface="+mj-lt"/>
              </a:rPr>
              <a:t>Power estimates via RTL Simulation</a:t>
            </a:r>
          </a:p>
          <a:p>
            <a:pPr marL="0" indent="0">
              <a:buNone/>
            </a:pPr>
            <a:endParaRPr lang="en-SG" dirty="0">
              <a:latin typeface="+mj-lt"/>
            </a:endParaRPr>
          </a:p>
        </p:txBody>
      </p:sp>
      <p:sp>
        <p:nvSpPr>
          <p:cNvPr id="4" name="Slide Number Placeholder 3">
            <a:extLst>
              <a:ext uri="{FF2B5EF4-FFF2-40B4-BE49-F238E27FC236}">
                <a16:creationId xmlns:a16="http://schemas.microsoft.com/office/drawing/2014/main" xmlns="" id="{3785CDE1-5948-44BF-84DD-6DA51FA33123}"/>
              </a:ext>
            </a:extLst>
          </p:cNvPr>
          <p:cNvSpPr>
            <a:spLocks noGrp="1"/>
          </p:cNvSpPr>
          <p:nvPr>
            <p:ph type="sldNum" sz="quarter" idx="4294967295"/>
          </p:nvPr>
        </p:nvSpPr>
        <p:spPr>
          <a:xfrm>
            <a:off x="6915150" y="5761435"/>
            <a:ext cx="2133600" cy="273844"/>
          </a:xfrm>
          <a:prstGeom prst="rect">
            <a:avLst/>
          </a:prstGeom>
        </p:spPr>
        <p:txBody>
          <a:bodyPr/>
          <a:lstStyle/>
          <a:p>
            <a:fld id="{B6F15528-21DE-4FAA-801E-634DDDAF4B2B}" type="slidenum">
              <a:rPr lang="en-US" smtClean="0"/>
              <a:pPr/>
              <a:t>40</a:t>
            </a:fld>
            <a:endParaRPr lang="en-US" dirty="0"/>
          </a:p>
        </p:txBody>
      </p:sp>
      <p:pic>
        <p:nvPicPr>
          <p:cNvPr id="5" name="Picture 4" descr="A picture containing thing, object, clock&#10;&#10;Description generated with high confidence">
            <a:extLst>
              <a:ext uri="{FF2B5EF4-FFF2-40B4-BE49-F238E27FC236}">
                <a16:creationId xmlns:a16="http://schemas.microsoft.com/office/drawing/2014/main" xmlns="" id="{D6513677-4BEE-4EAA-92CB-2BD9D4F0D2C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34444"/>
          <a:stretch/>
        </p:blipFill>
        <p:spPr>
          <a:xfrm>
            <a:off x="6629400" y="1885950"/>
            <a:ext cx="1575354" cy="1603177"/>
          </a:xfrm>
          <a:prstGeom prst="rect">
            <a:avLst/>
          </a:prstGeom>
        </p:spPr>
      </p:pic>
      <p:graphicFrame>
        <p:nvGraphicFramePr>
          <p:cNvPr id="6" name="Table 5">
            <a:extLst>
              <a:ext uri="{FF2B5EF4-FFF2-40B4-BE49-F238E27FC236}">
                <a16:creationId xmlns:a16="http://schemas.microsoft.com/office/drawing/2014/main" xmlns="" id="{1666AA2B-335E-41EA-92E2-E8FD7C95B729}"/>
              </a:ext>
            </a:extLst>
          </p:cNvPr>
          <p:cNvGraphicFramePr>
            <a:graphicFrameLocks noGrp="1"/>
          </p:cNvGraphicFramePr>
          <p:nvPr>
            <p:extLst/>
          </p:nvPr>
        </p:nvGraphicFramePr>
        <p:xfrm>
          <a:off x="3564731" y="2108924"/>
          <a:ext cx="2647950" cy="1127760"/>
        </p:xfrm>
        <a:graphic>
          <a:graphicData uri="http://schemas.openxmlformats.org/drawingml/2006/table">
            <a:tbl>
              <a:tblPr firstRow="1" bandRow="1">
                <a:tableStyleId>{16D9F66E-5EB9-4882-86FB-DCBF35E3C3E4}</a:tableStyleId>
              </a:tblPr>
              <a:tblGrid>
                <a:gridCol w="1323975">
                  <a:extLst>
                    <a:ext uri="{9D8B030D-6E8A-4147-A177-3AD203B41FA5}">
                      <a16:colId xmlns:a16="http://schemas.microsoft.com/office/drawing/2014/main" xmlns="" val="4020969304"/>
                    </a:ext>
                  </a:extLst>
                </a:gridCol>
                <a:gridCol w="1323975">
                  <a:extLst>
                    <a:ext uri="{9D8B030D-6E8A-4147-A177-3AD203B41FA5}">
                      <a16:colId xmlns:a16="http://schemas.microsoft.com/office/drawing/2014/main" xmlns="" val="2317201981"/>
                    </a:ext>
                  </a:extLst>
                </a:gridCol>
              </a:tblGrid>
              <a:tr h="278130">
                <a:tc>
                  <a:txBody>
                    <a:bodyPr/>
                    <a:lstStyle/>
                    <a:p>
                      <a:r>
                        <a:rPr lang="en-SG" sz="1400" b="0" dirty="0"/>
                        <a:t>Technology</a:t>
                      </a:r>
                    </a:p>
                  </a:txBody>
                  <a:tcPr marL="68580" marR="68580" marT="34290" marB="34290"/>
                </a:tc>
                <a:tc>
                  <a:txBody>
                    <a:bodyPr/>
                    <a:lstStyle/>
                    <a:p>
                      <a:r>
                        <a:rPr lang="en-SG" sz="1400" b="1" dirty="0"/>
                        <a:t>TSMC 28nm</a:t>
                      </a:r>
                    </a:p>
                  </a:txBody>
                  <a:tcPr marL="68580" marR="68580" marT="34290" marB="34290"/>
                </a:tc>
                <a:extLst>
                  <a:ext uri="{0D108BD9-81ED-4DB2-BD59-A6C34878D82A}">
                    <a16:rowId xmlns:a16="http://schemas.microsoft.com/office/drawing/2014/main" xmlns="" val="3037374403"/>
                  </a:ext>
                </a:extLst>
              </a:tr>
              <a:tr h="278130">
                <a:tc>
                  <a:txBody>
                    <a:bodyPr/>
                    <a:lstStyle/>
                    <a:p>
                      <a:r>
                        <a:rPr lang="en-SG" sz="1400" b="0" dirty="0"/>
                        <a:t>Max. Freq</a:t>
                      </a:r>
                    </a:p>
                  </a:txBody>
                  <a:tcPr marL="68580" marR="68580" marT="34290" marB="34290"/>
                </a:tc>
                <a:tc>
                  <a:txBody>
                    <a:bodyPr/>
                    <a:lstStyle/>
                    <a:p>
                      <a:r>
                        <a:rPr lang="en-SG" sz="1400" b="1" dirty="0"/>
                        <a:t>704 MHz</a:t>
                      </a:r>
                    </a:p>
                  </a:txBody>
                  <a:tcPr marL="68580" marR="68580" marT="34290" marB="34290"/>
                </a:tc>
                <a:extLst>
                  <a:ext uri="{0D108BD9-81ED-4DB2-BD59-A6C34878D82A}">
                    <a16:rowId xmlns:a16="http://schemas.microsoft.com/office/drawing/2014/main" xmlns="" val="3522864106"/>
                  </a:ext>
                </a:extLst>
              </a:tr>
              <a:tr h="278130">
                <a:tc>
                  <a:txBody>
                    <a:bodyPr/>
                    <a:lstStyle/>
                    <a:p>
                      <a:r>
                        <a:rPr lang="en-SG" sz="1400" b="0" dirty="0"/>
                        <a:t>Area</a:t>
                      </a:r>
                    </a:p>
                  </a:txBody>
                  <a:tcPr marL="68580" marR="68580" marT="34290" marB="34290"/>
                </a:tc>
                <a:tc>
                  <a:txBody>
                    <a:bodyPr/>
                    <a:lstStyle/>
                    <a:p>
                      <a:r>
                        <a:rPr lang="en-SG" sz="1400" b="1" dirty="0"/>
                        <a:t>0.64 mm</a:t>
                      </a:r>
                      <a:r>
                        <a:rPr lang="en-SG" sz="1400" b="1" baseline="30000" dirty="0"/>
                        <a:t>2</a:t>
                      </a:r>
                    </a:p>
                  </a:txBody>
                  <a:tcPr marL="68580" marR="68580" marT="34290" marB="34290"/>
                </a:tc>
                <a:extLst>
                  <a:ext uri="{0D108BD9-81ED-4DB2-BD59-A6C34878D82A}">
                    <a16:rowId xmlns:a16="http://schemas.microsoft.com/office/drawing/2014/main" xmlns="" val="149012987"/>
                  </a:ext>
                </a:extLst>
              </a:tr>
              <a:tr h="278130">
                <a:tc>
                  <a:txBody>
                    <a:bodyPr/>
                    <a:lstStyle/>
                    <a:p>
                      <a:r>
                        <a:rPr lang="en-SG" sz="1400" b="0" dirty="0"/>
                        <a:t>Power</a:t>
                      </a:r>
                    </a:p>
                  </a:txBody>
                  <a:tcPr marL="68580" marR="68580" marT="34290" marB="34290"/>
                </a:tc>
                <a:tc>
                  <a:txBody>
                    <a:bodyPr/>
                    <a:lstStyle/>
                    <a:p>
                      <a:r>
                        <a:rPr lang="en-SG" sz="1400" b="1" dirty="0"/>
                        <a:t>115.60 </a:t>
                      </a:r>
                      <a:r>
                        <a:rPr lang="en-SG" sz="1400" b="1" dirty="0" err="1"/>
                        <a:t>mW</a:t>
                      </a:r>
                      <a:endParaRPr lang="en-SG" sz="1400" b="1" dirty="0"/>
                    </a:p>
                  </a:txBody>
                  <a:tcPr marL="68580" marR="68580" marT="34290" marB="34290"/>
                </a:tc>
                <a:extLst>
                  <a:ext uri="{0D108BD9-81ED-4DB2-BD59-A6C34878D82A}">
                    <a16:rowId xmlns:a16="http://schemas.microsoft.com/office/drawing/2014/main" xmlns="" val="2871790351"/>
                  </a:ext>
                </a:extLst>
              </a:tr>
            </a:tbl>
          </a:graphicData>
        </a:graphic>
      </p:graphicFrame>
      <p:graphicFrame>
        <p:nvGraphicFramePr>
          <p:cNvPr id="7" name="Table 6">
            <a:extLst>
              <a:ext uri="{FF2B5EF4-FFF2-40B4-BE49-F238E27FC236}">
                <a16:creationId xmlns:a16="http://schemas.microsoft.com/office/drawing/2014/main" xmlns="" id="{D7F54ED1-CA87-4DE3-BE9E-26465D8D6190}"/>
              </a:ext>
            </a:extLst>
          </p:cNvPr>
          <p:cNvGraphicFramePr>
            <a:graphicFrameLocks noGrp="1"/>
          </p:cNvGraphicFramePr>
          <p:nvPr>
            <p:extLst>
              <p:ext uri="{D42A27DB-BD31-4B8C-83A1-F6EECF244321}">
                <p14:modId xmlns:p14="http://schemas.microsoft.com/office/powerpoint/2010/main" val="3356326946"/>
              </p:ext>
            </p:extLst>
          </p:nvPr>
        </p:nvGraphicFramePr>
        <p:xfrm>
          <a:off x="3779912" y="4026245"/>
          <a:ext cx="4959474" cy="1943100"/>
        </p:xfrm>
        <a:graphic>
          <a:graphicData uri="http://schemas.openxmlformats.org/drawingml/2006/table">
            <a:tbl>
              <a:tblPr firstRow="1" bandRow="1">
                <a:tableStyleId>{5C22544A-7EE6-4342-B048-85BDC9FD1C3A}</a:tableStyleId>
              </a:tblPr>
              <a:tblGrid>
                <a:gridCol w="1493817">
                  <a:extLst>
                    <a:ext uri="{9D8B030D-6E8A-4147-A177-3AD203B41FA5}">
                      <a16:colId xmlns:a16="http://schemas.microsoft.com/office/drawing/2014/main" xmlns="" val="648320749"/>
                    </a:ext>
                  </a:extLst>
                </a:gridCol>
                <a:gridCol w="1135301">
                  <a:extLst>
                    <a:ext uri="{9D8B030D-6E8A-4147-A177-3AD203B41FA5}">
                      <a16:colId xmlns:a16="http://schemas.microsoft.com/office/drawing/2014/main" xmlns="" val="489884272"/>
                    </a:ext>
                  </a:extLst>
                </a:gridCol>
                <a:gridCol w="1254807">
                  <a:extLst>
                    <a:ext uri="{9D8B030D-6E8A-4147-A177-3AD203B41FA5}">
                      <a16:colId xmlns:a16="http://schemas.microsoft.com/office/drawing/2014/main" xmlns="" val="3998610731"/>
                    </a:ext>
                  </a:extLst>
                </a:gridCol>
                <a:gridCol w="1075549">
                  <a:extLst>
                    <a:ext uri="{9D8B030D-6E8A-4147-A177-3AD203B41FA5}">
                      <a16:colId xmlns:a16="http://schemas.microsoft.com/office/drawing/2014/main" xmlns="" val="262515795"/>
                    </a:ext>
                  </a:extLst>
                </a:gridCol>
              </a:tblGrid>
              <a:tr h="525780">
                <a:tc>
                  <a:txBody>
                    <a:bodyPr/>
                    <a:lstStyle/>
                    <a:p>
                      <a:endParaRPr lang="en-SG" sz="1500" dirty="0"/>
                    </a:p>
                  </a:txBody>
                  <a:tcPr marL="68580" marR="68580" marT="34290" marB="34290"/>
                </a:tc>
                <a:tc>
                  <a:txBody>
                    <a:bodyPr/>
                    <a:lstStyle/>
                    <a:p>
                      <a:r>
                        <a:rPr lang="en-SG" sz="1500" dirty="0"/>
                        <a:t>Perf(MIPS)</a:t>
                      </a:r>
                    </a:p>
                  </a:txBody>
                  <a:tcPr marL="68580" marR="68580" marT="34290" marB="34290"/>
                </a:tc>
                <a:tc>
                  <a:txBody>
                    <a:bodyPr/>
                    <a:lstStyle/>
                    <a:p>
                      <a:r>
                        <a:rPr lang="en-SG" sz="1500" dirty="0"/>
                        <a:t>Power(</a:t>
                      </a:r>
                      <a:r>
                        <a:rPr lang="en-SG" sz="1500" dirty="0" err="1"/>
                        <a:t>mW</a:t>
                      </a:r>
                      <a:r>
                        <a:rPr lang="en-SG" sz="1500" dirty="0"/>
                        <a:t>)</a:t>
                      </a:r>
                    </a:p>
                  </a:txBody>
                  <a:tcPr marL="68580" marR="68580" marT="34290" marB="34290"/>
                </a:tc>
                <a:tc>
                  <a:txBody>
                    <a:bodyPr/>
                    <a:lstStyle/>
                    <a:p>
                      <a:r>
                        <a:rPr lang="en-SG" sz="1500" dirty="0"/>
                        <a:t>MIPS/</a:t>
                      </a:r>
                      <a:r>
                        <a:rPr lang="en-SG" sz="1500" dirty="0" err="1"/>
                        <a:t>mW</a:t>
                      </a:r>
                      <a:endParaRPr lang="en-SG" sz="1500" dirty="0"/>
                    </a:p>
                  </a:txBody>
                  <a:tcPr marL="68580" marR="68580" marT="34290" marB="34290"/>
                </a:tc>
                <a:extLst>
                  <a:ext uri="{0D108BD9-81ED-4DB2-BD59-A6C34878D82A}">
                    <a16:rowId xmlns:a16="http://schemas.microsoft.com/office/drawing/2014/main" xmlns="" val="4985330"/>
                  </a:ext>
                </a:extLst>
              </a:tr>
              <a:tr h="525780">
                <a:tc>
                  <a:txBody>
                    <a:bodyPr/>
                    <a:lstStyle/>
                    <a:p>
                      <a:r>
                        <a:rPr lang="en-SG" sz="1500" dirty="0"/>
                        <a:t>ARM Cortex-A5</a:t>
                      </a:r>
                    </a:p>
                  </a:txBody>
                  <a:tcPr marL="68580" marR="68580" marT="34290" marB="34290"/>
                </a:tc>
                <a:tc>
                  <a:txBody>
                    <a:bodyPr/>
                    <a:lstStyle/>
                    <a:p>
                      <a:pPr algn="r"/>
                      <a:r>
                        <a:rPr lang="en-SG" sz="1500" dirty="0"/>
                        <a:t>2229</a:t>
                      </a:r>
                    </a:p>
                  </a:txBody>
                  <a:tcPr marL="68580" marR="68580" marT="34290" marB="34290"/>
                </a:tc>
                <a:tc>
                  <a:txBody>
                    <a:bodyPr/>
                    <a:lstStyle/>
                    <a:p>
                      <a:pPr algn="r"/>
                      <a:r>
                        <a:rPr lang="en-SG" sz="1500" dirty="0"/>
                        <a:t>143</a:t>
                      </a:r>
                    </a:p>
                  </a:txBody>
                  <a:tcPr marL="68580" marR="68580" marT="34290" marB="34290"/>
                </a:tc>
                <a:tc>
                  <a:txBody>
                    <a:bodyPr/>
                    <a:lstStyle/>
                    <a:p>
                      <a:pPr algn="r"/>
                      <a:r>
                        <a:rPr lang="en-SG" sz="1500" dirty="0"/>
                        <a:t>16</a:t>
                      </a:r>
                    </a:p>
                  </a:txBody>
                  <a:tcPr marL="68580" marR="68580" marT="34290" marB="34290"/>
                </a:tc>
                <a:extLst>
                  <a:ext uri="{0D108BD9-81ED-4DB2-BD59-A6C34878D82A}">
                    <a16:rowId xmlns:a16="http://schemas.microsoft.com/office/drawing/2014/main" xmlns="" val="3857096257"/>
                  </a:ext>
                </a:extLst>
              </a:tr>
              <a:tr h="297180">
                <a:tc>
                  <a:txBody>
                    <a:bodyPr/>
                    <a:lstStyle/>
                    <a:p>
                      <a:r>
                        <a:rPr lang="en-SG" sz="1500" dirty="0"/>
                        <a:t>Xilinx Artix7</a:t>
                      </a:r>
                    </a:p>
                  </a:txBody>
                  <a:tcPr marL="68580" marR="68580" marT="34290" marB="34290"/>
                </a:tc>
                <a:tc>
                  <a:txBody>
                    <a:bodyPr/>
                    <a:lstStyle/>
                    <a:p>
                      <a:pPr algn="r"/>
                      <a:r>
                        <a:rPr lang="en-SG" sz="1500" b="1" dirty="0"/>
                        <a:t>22604</a:t>
                      </a:r>
                    </a:p>
                  </a:txBody>
                  <a:tcPr marL="68580" marR="68580" marT="34290" marB="34290"/>
                </a:tc>
                <a:tc>
                  <a:txBody>
                    <a:bodyPr/>
                    <a:lstStyle/>
                    <a:p>
                      <a:pPr algn="r"/>
                      <a:r>
                        <a:rPr lang="en-SG" sz="1500" dirty="0"/>
                        <a:t>1410</a:t>
                      </a:r>
                    </a:p>
                  </a:txBody>
                  <a:tcPr marL="68580" marR="68580" marT="34290" marB="34290"/>
                </a:tc>
                <a:tc>
                  <a:txBody>
                    <a:bodyPr/>
                    <a:lstStyle/>
                    <a:p>
                      <a:pPr algn="r"/>
                      <a:r>
                        <a:rPr lang="en-SG" sz="1500" dirty="0"/>
                        <a:t>17</a:t>
                      </a:r>
                    </a:p>
                  </a:txBody>
                  <a:tcPr marL="68580" marR="68580" marT="34290" marB="34290"/>
                </a:tc>
                <a:extLst>
                  <a:ext uri="{0D108BD9-81ED-4DB2-BD59-A6C34878D82A}">
                    <a16:rowId xmlns:a16="http://schemas.microsoft.com/office/drawing/2014/main" xmlns="" val="830236162"/>
                  </a:ext>
                </a:extLst>
              </a:tr>
              <a:tr h="297180">
                <a:tc>
                  <a:txBody>
                    <a:bodyPr/>
                    <a:lstStyle/>
                    <a:p>
                      <a:r>
                        <a:rPr lang="en-SG" sz="1500" dirty="0"/>
                        <a:t>Samsung RP</a:t>
                      </a:r>
                    </a:p>
                  </a:txBody>
                  <a:tcPr marL="68580" marR="68580" marT="34290" marB="34290"/>
                </a:tc>
                <a:tc>
                  <a:txBody>
                    <a:bodyPr/>
                    <a:lstStyle/>
                    <a:p>
                      <a:pPr algn="r"/>
                      <a:r>
                        <a:rPr lang="en-SG" sz="1500" dirty="0"/>
                        <a:t>467</a:t>
                      </a:r>
                    </a:p>
                  </a:txBody>
                  <a:tcPr marL="68580" marR="68580" marT="34290" marB="34290"/>
                </a:tc>
                <a:tc>
                  <a:txBody>
                    <a:bodyPr/>
                    <a:lstStyle/>
                    <a:p>
                      <a:pPr algn="r"/>
                      <a:r>
                        <a:rPr lang="en-SG" sz="1500" b="1" dirty="0"/>
                        <a:t>21</a:t>
                      </a:r>
                    </a:p>
                  </a:txBody>
                  <a:tcPr marL="68580" marR="68580" marT="34290" marB="34290"/>
                </a:tc>
                <a:tc>
                  <a:txBody>
                    <a:bodyPr/>
                    <a:lstStyle/>
                    <a:p>
                      <a:pPr algn="r"/>
                      <a:r>
                        <a:rPr lang="en-SG" sz="1500" dirty="0"/>
                        <a:t>32</a:t>
                      </a:r>
                    </a:p>
                  </a:txBody>
                  <a:tcPr marL="68580" marR="68580" marT="34290" marB="34290"/>
                </a:tc>
                <a:extLst>
                  <a:ext uri="{0D108BD9-81ED-4DB2-BD59-A6C34878D82A}">
                    <a16:rowId xmlns:a16="http://schemas.microsoft.com/office/drawing/2014/main" xmlns="" val="2387794899"/>
                  </a:ext>
                </a:extLst>
              </a:tr>
              <a:tr h="297180">
                <a:tc>
                  <a:txBody>
                    <a:bodyPr/>
                    <a:lstStyle/>
                    <a:p>
                      <a:r>
                        <a:rPr lang="en-SG" sz="1500" dirty="0" err="1"/>
                        <a:t>HyCUBE</a:t>
                      </a:r>
                      <a:endParaRPr lang="en-SG" sz="1500" dirty="0"/>
                    </a:p>
                  </a:txBody>
                  <a:tcPr marL="68580" marR="68580" marT="34290" marB="34290"/>
                </a:tc>
                <a:tc>
                  <a:txBody>
                    <a:bodyPr/>
                    <a:lstStyle/>
                    <a:p>
                      <a:pPr algn="r"/>
                      <a:r>
                        <a:rPr lang="en-SG" sz="1500" dirty="0">
                          <a:solidFill>
                            <a:srgbClr val="FF0000"/>
                          </a:solidFill>
                        </a:rPr>
                        <a:t>6648</a:t>
                      </a:r>
                    </a:p>
                  </a:txBody>
                  <a:tcPr marL="68580" marR="68580" marT="34290" marB="34290"/>
                </a:tc>
                <a:tc>
                  <a:txBody>
                    <a:bodyPr/>
                    <a:lstStyle/>
                    <a:p>
                      <a:pPr algn="r"/>
                      <a:r>
                        <a:rPr lang="en-SG" sz="1500" dirty="0">
                          <a:solidFill>
                            <a:srgbClr val="FF0000"/>
                          </a:solidFill>
                        </a:rPr>
                        <a:t>105</a:t>
                      </a:r>
                    </a:p>
                  </a:txBody>
                  <a:tcPr marL="68580" marR="68580" marT="34290" marB="34290"/>
                </a:tc>
                <a:tc>
                  <a:txBody>
                    <a:bodyPr/>
                    <a:lstStyle/>
                    <a:p>
                      <a:pPr algn="r"/>
                      <a:r>
                        <a:rPr lang="en-SG" sz="1500" b="1" dirty="0">
                          <a:solidFill>
                            <a:srgbClr val="FF0000"/>
                          </a:solidFill>
                        </a:rPr>
                        <a:t>63</a:t>
                      </a:r>
                    </a:p>
                  </a:txBody>
                  <a:tcPr marL="68580" marR="68580" marT="34290" marB="34290"/>
                </a:tc>
                <a:extLst>
                  <a:ext uri="{0D108BD9-81ED-4DB2-BD59-A6C34878D82A}">
                    <a16:rowId xmlns:a16="http://schemas.microsoft.com/office/drawing/2014/main" xmlns="" val="3623984519"/>
                  </a:ext>
                </a:extLst>
              </a:tr>
            </a:tbl>
          </a:graphicData>
        </a:graphic>
      </p:graphicFrame>
      <p:sp>
        <p:nvSpPr>
          <p:cNvPr id="8" name="TextBox 7">
            <a:extLst>
              <a:ext uri="{FF2B5EF4-FFF2-40B4-BE49-F238E27FC236}">
                <a16:creationId xmlns:a16="http://schemas.microsoft.com/office/drawing/2014/main" xmlns="" id="{0D82EF43-5BBF-4C8C-9447-9AD9F032259B}"/>
              </a:ext>
            </a:extLst>
          </p:cNvPr>
          <p:cNvSpPr txBox="1"/>
          <p:nvPr/>
        </p:nvSpPr>
        <p:spPr>
          <a:xfrm>
            <a:off x="3498067" y="3690915"/>
            <a:ext cx="5682445" cy="323165"/>
          </a:xfrm>
          <a:prstGeom prst="rect">
            <a:avLst/>
          </a:prstGeom>
          <a:noFill/>
        </p:spPr>
        <p:txBody>
          <a:bodyPr wrap="square" rtlCol="0">
            <a:spAutoFit/>
          </a:bodyPr>
          <a:lstStyle/>
          <a:p>
            <a:r>
              <a:rPr lang="en-SG" sz="1500" b="1" dirty="0"/>
              <a:t>Performance and Power (</a:t>
            </a:r>
            <a:r>
              <a:rPr lang="en-SG" sz="1500" b="1" dirty="0">
                <a:solidFill>
                  <a:srgbClr val="FF0000"/>
                </a:solidFill>
              </a:rPr>
              <a:t>Scaled to 28nm</a:t>
            </a:r>
            <a:r>
              <a:rPr lang="en-SG" sz="1500" b="1" dirty="0"/>
              <a:t>) for running 256-FFT</a:t>
            </a:r>
          </a:p>
        </p:txBody>
      </p:sp>
      <p:sp>
        <p:nvSpPr>
          <p:cNvPr id="9" name="Content Placeholder 2">
            <a:extLst>
              <a:ext uri="{FF2B5EF4-FFF2-40B4-BE49-F238E27FC236}">
                <a16:creationId xmlns:a16="http://schemas.microsoft.com/office/drawing/2014/main" xmlns="" id="{0A3937B5-2CF5-46F1-BF0B-87DCBD7B9D15}"/>
              </a:ext>
            </a:extLst>
          </p:cNvPr>
          <p:cNvSpPr txBox="1">
            <a:spLocks/>
          </p:cNvSpPr>
          <p:nvPr/>
        </p:nvSpPr>
        <p:spPr bwMode="auto">
          <a:xfrm>
            <a:off x="-108520" y="2204864"/>
            <a:ext cx="3673251" cy="2880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828" tIns="50914" rIns="101828" bIns="50914" numCol="1" anchor="t" anchorCtr="0" compatLnSpc="1">
            <a:prstTxWarp prst="textNoShape">
              <a:avLst/>
            </a:prstTxWarp>
            <a:normAutofit lnSpcReduction="10000"/>
          </a:bodyPr>
          <a:lstStyle>
            <a:lvl1pPr marL="342900" indent="-342900" algn="l" rtl="0" eaLnBrk="0" fontAlgn="base" hangingPunct="0">
              <a:spcBef>
                <a:spcPct val="20000"/>
              </a:spcBef>
              <a:spcAft>
                <a:spcPct val="0"/>
              </a:spcAft>
              <a:buChar char="•"/>
              <a:defRPr sz="2200" b="1">
                <a:solidFill>
                  <a:srgbClr val="FF5050"/>
                </a:solidFill>
                <a:latin typeface="+mn-lt"/>
                <a:ea typeface="+mn-ea"/>
                <a:cs typeface="+mn-cs"/>
              </a:defRPr>
            </a:lvl1pPr>
            <a:lvl2pPr marL="741363" indent="-284163" algn="l" rtl="0" eaLnBrk="0" fontAlgn="base" hangingPunct="0">
              <a:spcBef>
                <a:spcPct val="20000"/>
              </a:spcBef>
              <a:spcAft>
                <a:spcPct val="0"/>
              </a:spcAft>
              <a:buFont typeface="Wingdings" panose="05000000000000000000" pitchFamily="2" charset="2"/>
              <a:buChar char="Ø"/>
              <a:defRPr sz="2200">
                <a:solidFill>
                  <a:srgbClr val="0000FF"/>
                </a:solidFill>
                <a:latin typeface="+mn-lt"/>
                <a:cs typeface="+mn-cs"/>
              </a:defRPr>
            </a:lvl2pPr>
            <a:lvl3pPr marL="11430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cs typeface="+mn-cs"/>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cs typeface="+mn-cs"/>
              </a:defRPr>
            </a:lvl4pPr>
            <a:lvl5pPr marL="2057400" indent="-231775" algn="l" rtl="0" eaLnBrk="0" fontAlgn="base" hangingPunct="0">
              <a:spcBef>
                <a:spcPct val="20000"/>
              </a:spcBef>
              <a:spcAft>
                <a:spcPct val="0"/>
              </a:spcAft>
              <a:buFont typeface="Arial" panose="020B0604020202020204" pitchFamily="34" charset="0"/>
              <a:buChar char="−"/>
              <a:defRPr sz="1200">
                <a:solidFill>
                  <a:schemeClr val="tx1"/>
                </a:solidFill>
                <a:latin typeface="+mn-lt"/>
                <a:cs typeface="+mn-cs"/>
              </a:defRPr>
            </a:lvl5pPr>
            <a:lvl6pPr marL="2514600" indent="-231775" algn="l" rtl="0" fontAlgn="base">
              <a:spcBef>
                <a:spcPct val="20000"/>
              </a:spcBef>
              <a:spcAft>
                <a:spcPct val="0"/>
              </a:spcAft>
              <a:buFont typeface="Arial" charset="0"/>
              <a:buChar char="−"/>
              <a:defRPr sz="1200">
                <a:solidFill>
                  <a:schemeClr val="tx1"/>
                </a:solidFill>
                <a:latin typeface="+mn-lt"/>
                <a:cs typeface="+mn-cs"/>
              </a:defRPr>
            </a:lvl6pPr>
            <a:lvl7pPr marL="2971800" indent="-231775" algn="l" rtl="0" fontAlgn="base">
              <a:spcBef>
                <a:spcPct val="20000"/>
              </a:spcBef>
              <a:spcAft>
                <a:spcPct val="0"/>
              </a:spcAft>
              <a:buFont typeface="Arial" charset="0"/>
              <a:buChar char="−"/>
              <a:defRPr sz="1200">
                <a:solidFill>
                  <a:schemeClr val="tx1"/>
                </a:solidFill>
                <a:latin typeface="+mn-lt"/>
                <a:cs typeface="+mn-cs"/>
              </a:defRPr>
            </a:lvl7pPr>
            <a:lvl8pPr marL="3429000" indent="-231775" algn="l" rtl="0" fontAlgn="base">
              <a:spcBef>
                <a:spcPct val="20000"/>
              </a:spcBef>
              <a:spcAft>
                <a:spcPct val="0"/>
              </a:spcAft>
              <a:buFont typeface="Arial" charset="0"/>
              <a:buChar char="−"/>
              <a:defRPr sz="1200">
                <a:solidFill>
                  <a:schemeClr val="tx1"/>
                </a:solidFill>
                <a:latin typeface="+mn-lt"/>
                <a:cs typeface="+mn-cs"/>
              </a:defRPr>
            </a:lvl8pPr>
            <a:lvl9pPr marL="3886200" indent="-231775" algn="l" rtl="0" fontAlgn="base">
              <a:spcBef>
                <a:spcPct val="20000"/>
              </a:spcBef>
              <a:spcAft>
                <a:spcPct val="0"/>
              </a:spcAft>
              <a:buFont typeface="Arial" charset="0"/>
              <a:buChar char="−"/>
              <a:defRPr sz="1200">
                <a:solidFill>
                  <a:schemeClr val="tx1"/>
                </a:solidFill>
                <a:latin typeface="+mn-lt"/>
                <a:cs typeface="+mn-cs"/>
              </a:defRPr>
            </a:lvl9pPr>
          </a:lstStyle>
          <a:p>
            <a:pPr lvl="1"/>
            <a:r>
              <a:rPr lang="en-SG" kern="0" dirty="0" err="1" smtClean="0">
                <a:latin typeface="+mj-lt"/>
              </a:rPr>
              <a:t>Artix</a:t>
            </a:r>
            <a:r>
              <a:rPr lang="en-SG" kern="0" dirty="0" smtClean="0">
                <a:latin typeface="+mj-lt"/>
              </a:rPr>
              <a:t> 7 FPGA: </a:t>
            </a:r>
            <a:r>
              <a:rPr lang="en-SG" kern="0" dirty="0" err="1" smtClean="0">
                <a:latin typeface="+mj-lt"/>
              </a:rPr>
              <a:t>10x</a:t>
            </a:r>
            <a:r>
              <a:rPr lang="en-SG" kern="0" dirty="0" smtClean="0">
                <a:latin typeface="+mj-lt"/>
              </a:rPr>
              <a:t> faster than ARM</a:t>
            </a:r>
          </a:p>
          <a:p>
            <a:pPr lvl="1"/>
            <a:r>
              <a:rPr lang="en-SG" kern="0" dirty="0" err="1" smtClean="0">
                <a:latin typeface="+mj-lt"/>
              </a:rPr>
              <a:t>SRP</a:t>
            </a:r>
            <a:r>
              <a:rPr lang="en-SG" kern="0" dirty="0" smtClean="0">
                <a:latin typeface="+mj-lt"/>
              </a:rPr>
              <a:t>: </a:t>
            </a:r>
            <a:r>
              <a:rPr lang="en-SG" kern="0" dirty="0" err="1" smtClean="0">
                <a:latin typeface="+mj-lt"/>
              </a:rPr>
              <a:t>2x</a:t>
            </a:r>
            <a:r>
              <a:rPr lang="en-SG" kern="0" dirty="0" smtClean="0">
                <a:latin typeface="+mj-lt"/>
              </a:rPr>
              <a:t> better power efficiency than ARM but much slower</a:t>
            </a:r>
          </a:p>
          <a:p>
            <a:pPr lvl="1"/>
            <a:r>
              <a:rPr lang="en-SG" kern="0" dirty="0" err="1" smtClean="0">
                <a:latin typeface="+mj-lt"/>
              </a:rPr>
              <a:t>HyCUBE</a:t>
            </a:r>
            <a:r>
              <a:rPr lang="en-SG" kern="0" dirty="0" smtClean="0">
                <a:latin typeface="+mj-lt"/>
              </a:rPr>
              <a:t>: </a:t>
            </a:r>
            <a:r>
              <a:rPr lang="en-SG" kern="0" dirty="0" err="1" smtClean="0">
                <a:latin typeface="+mj-lt"/>
              </a:rPr>
              <a:t>3x</a:t>
            </a:r>
            <a:r>
              <a:rPr lang="en-SG" kern="0" dirty="0" smtClean="0">
                <a:latin typeface="+mj-lt"/>
              </a:rPr>
              <a:t> faster and </a:t>
            </a:r>
            <a:r>
              <a:rPr lang="en-SG" kern="0" dirty="0" err="1" smtClean="0">
                <a:latin typeface="+mj-lt"/>
              </a:rPr>
              <a:t>4x</a:t>
            </a:r>
            <a:r>
              <a:rPr lang="en-SG" kern="0" dirty="0" smtClean="0">
                <a:latin typeface="+mj-lt"/>
              </a:rPr>
              <a:t> more power efficient than ARM</a:t>
            </a:r>
          </a:p>
          <a:p>
            <a:pPr lvl="1"/>
            <a:endParaRPr lang="en-SG" kern="0" dirty="0" smtClean="0">
              <a:latin typeface="+mj-lt"/>
            </a:endParaRPr>
          </a:p>
          <a:p>
            <a:pPr lvl="1"/>
            <a:endParaRPr lang="en-SG" kern="0" dirty="0" smtClean="0">
              <a:latin typeface="+mj-lt"/>
            </a:endParaRPr>
          </a:p>
        </p:txBody>
      </p:sp>
    </p:spTree>
    <p:extLst>
      <p:ext uri="{BB962C8B-B14F-4D97-AF65-F5344CB8AC3E}">
        <p14:creationId xmlns:p14="http://schemas.microsoft.com/office/powerpoint/2010/main" val="218070426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sz="quarter"/>
          </p:nvPr>
        </p:nvSpPr>
        <p:spPr/>
        <p:txBody>
          <a:bodyPr/>
          <a:lstStyle/>
          <a:p>
            <a:r>
              <a:rPr lang="en-US" dirty="0" smtClean="0"/>
              <a:t>Clustered Architecture</a:t>
            </a:r>
            <a:endParaRPr lang="fa-IR" dirty="0"/>
          </a:p>
        </p:txBody>
      </p:sp>
      <p:sp>
        <p:nvSpPr>
          <p:cNvPr id="3" name="Subtitle 2"/>
          <p:cNvSpPr>
            <a:spLocks noGrp="1"/>
          </p:cNvSpPr>
          <p:nvPr>
            <p:ph type="subTitle" sz="quarter" idx="1"/>
          </p:nvPr>
        </p:nvSpPr>
        <p:spPr/>
        <p:txBody>
          <a:bodyPr/>
          <a:lstStyle/>
          <a:p>
            <a:endParaRPr lang="fa-IR"/>
          </a:p>
        </p:txBody>
      </p:sp>
    </p:spTree>
    <p:extLst>
      <p:ext uri="{BB962C8B-B14F-4D97-AF65-F5344CB8AC3E}">
        <p14:creationId xmlns:p14="http://schemas.microsoft.com/office/powerpoint/2010/main" val="128386831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174202" y="3140968"/>
            <a:ext cx="5502254" cy="3186008"/>
          </a:xfrm>
          <a:prstGeom prst="rect">
            <a:avLst/>
          </a:prstGeom>
        </p:spPr>
      </p:pic>
      <p:sp>
        <p:nvSpPr>
          <p:cNvPr id="2" name="Title 1"/>
          <p:cNvSpPr>
            <a:spLocks noGrp="1"/>
          </p:cNvSpPr>
          <p:nvPr>
            <p:ph type="title"/>
          </p:nvPr>
        </p:nvSpPr>
        <p:spPr/>
        <p:txBody>
          <a:bodyPr/>
          <a:lstStyle/>
          <a:p>
            <a:r>
              <a:rPr lang="en-US" dirty="0" smtClean="0"/>
              <a:t>Clustered Architecture</a:t>
            </a:r>
            <a:endParaRPr lang="fa-IR" dirty="0"/>
          </a:p>
        </p:txBody>
      </p:sp>
      <p:sp>
        <p:nvSpPr>
          <p:cNvPr id="3" name="Content Placeholder 2"/>
          <p:cNvSpPr>
            <a:spLocks noGrp="1"/>
          </p:cNvSpPr>
          <p:nvPr>
            <p:ph idx="1"/>
          </p:nvPr>
        </p:nvSpPr>
        <p:spPr>
          <a:xfrm>
            <a:off x="255984" y="1124744"/>
            <a:ext cx="7772400" cy="3217912"/>
          </a:xfrm>
        </p:spPr>
        <p:txBody>
          <a:bodyPr/>
          <a:lstStyle/>
          <a:p>
            <a:r>
              <a:rPr lang="en-US" dirty="0" smtClean="0"/>
              <a:t>Clustered </a:t>
            </a:r>
            <a:r>
              <a:rPr lang="en-US" dirty="0"/>
              <a:t>architecture [</a:t>
            </a:r>
            <a:r>
              <a:rPr lang="en-US" dirty="0" err="1" smtClean="0"/>
              <a:t>Walker19</a:t>
            </a:r>
            <a:r>
              <a:rPr lang="en-US" dirty="0" smtClean="0"/>
              <a:t>]:</a:t>
            </a:r>
          </a:p>
          <a:p>
            <a:pPr lvl="1"/>
            <a:r>
              <a:rPr lang="en-US" dirty="0"/>
              <a:t>Groups of 4 PEs connected to </a:t>
            </a:r>
            <a:r>
              <a:rPr lang="en-US" dirty="0" smtClean="0"/>
              <a:t>crossbars connected </a:t>
            </a:r>
            <a:r>
              <a:rPr lang="en-US" dirty="0"/>
              <a:t>in a </a:t>
            </a:r>
            <a:r>
              <a:rPr lang="en-US" dirty="0" smtClean="0"/>
              <a:t>grid</a:t>
            </a:r>
          </a:p>
          <a:p>
            <a:pPr lvl="1"/>
            <a:r>
              <a:rPr lang="en-US" dirty="0"/>
              <a:t>PEs within a </a:t>
            </a:r>
            <a:r>
              <a:rPr lang="en-US" dirty="0" smtClean="0"/>
              <a:t>cluster: fully-connected</a:t>
            </a:r>
          </a:p>
          <a:p>
            <a:pPr lvl="2"/>
            <a:r>
              <a:rPr lang="en-US" dirty="0" smtClean="0"/>
              <a:t>Only one connection between clusters</a:t>
            </a:r>
          </a:p>
          <a:p>
            <a:pPr lvl="1"/>
            <a:r>
              <a:rPr lang="en-US" dirty="0" smtClean="0"/>
              <a:t>Each cluster:</a:t>
            </a:r>
          </a:p>
          <a:p>
            <a:pPr lvl="2"/>
            <a:r>
              <a:rPr lang="en-US" dirty="0" smtClean="0"/>
              <a:t>One memory port</a:t>
            </a:r>
          </a:p>
          <a:p>
            <a:pPr lvl="2"/>
            <a:r>
              <a:rPr lang="en-US" dirty="0" smtClean="0"/>
              <a:t>One IO port</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42</a:t>
            </a:fld>
            <a:endParaRPr lang="en-US" altLang="fa-IR"/>
          </a:p>
        </p:txBody>
      </p:sp>
      <p:sp>
        <p:nvSpPr>
          <p:cNvPr id="6" name="Rounded Rectangle 5"/>
          <p:cNvSpPr/>
          <p:nvPr/>
        </p:nvSpPr>
        <p:spPr bwMode="auto">
          <a:xfrm>
            <a:off x="4283968" y="3068960"/>
            <a:ext cx="1584176" cy="1520166"/>
          </a:xfrm>
          <a:prstGeom prst="roundRect">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sp>
        <p:nvSpPr>
          <p:cNvPr id="7" name="Rounded Rectangle 6"/>
          <p:cNvSpPr/>
          <p:nvPr/>
        </p:nvSpPr>
        <p:spPr bwMode="auto">
          <a:xfrm>
            <a:off x="6012160" y="3057957"/>
            <a:ext cx="1584176" cy="1520166"/>
          </a:xfrm>
          <a:prstGeom prst="roundRect">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sp>
        <p:nvSpPr>
          <p:cNvPr id="8" name="Rounded Rectangle 7"/>
          <p:cNvSpPr/>
          <p:nvPr/>
        </p:nvSpPr>
        <p:spPr bwMode="auto">
          <a:xfrm>
            <a:off x="4283968" y="4789154"/>
            <a:ext cx="1584176" cy="1520166"/>
          </a:xfrm>
          <a:prstGeom prst="roundRect">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sp>
        <p:nvSpPr>
          <p:cNvPr id="9" name="Rounded Rectangle 8"/>
          <p:cNvSpPr/>
          <p:nvPr/>
        </p:nvSpPr>
        <p:spPr bwMode="auto">
          <a:xfrm>
            <a:off x="6012160" y="4778151"/>
            <a:ext cx="1584176" cy="1520166"/>
          </a:xfrm>
          <a:prstGeom prst="roundRect">
            <a:avLst/>
          </a:prstGeom>
          <a:noFill/>
          <a:ln w="28575" cap="flat" cmpd="sng" algn="ctr">
            <a:solidFill>
              <a:srgbClr val="FF0000"/>
            </a:solid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sp>
        <p:nvSpPr>
          <p:cNvPr id="10" name="Content Placeholder 2"/>
          <p:cNvSpPr txBox="1">
            <a:spLocks/>
          </p:cNvSpPr>
          <p:nvPr/>
        </p:nvSpPr>
        <p:spPr bwMode="auto">
          <a:xfrm>
            <a:off x="-756592" y="4581128"/>
            <a:ext cx="4709994" cy="2088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828" tIns="50914" rIns="101828" bIns="50914" numCol="1" anchor="t" anchorCtr="0" compatLnSpc="1">
            <a:prstTxWarp prst="textNoShape">
              <a:avLst/>
            </a:prstTxWarp>
          </a:bodyPr>
          <a:lstStyle>
            <a:lvl1pPr marL="342900" indent="-342900" algn="l" rtl="0" eaLnBrk="0" fontAlgn="base" hangingPunct="0">
              <a:spcBef>
                <a:spcPct val="20000"/>
              </a:spcBef>
              <a:spcAft>
                <a:spcPct val="0"/>
              </a:spcAft>
              <a:buChar char="•"/>
              <a:defRPr sz="2200" b="1">
                <a:solidFill>
                  <a:srgbClr val="FF5050"/>
                </a:solidFill>
                <a:latin typeface="+mn-lt"/>
                <a:ea typeface="+mn-ea"/>
                <a:cs typeface="+mn-cs"/>
              </a:defRPr>
            </a:lvl1pPr>
            <a:lvl2pPr marL="741363" indent="-284163" algn="l" rtl="0" eaLnBrk="0" fontAlgn="base" hangingPunct="0">
              <a:spcBef>
                <a:spcPct val="20000"/>
              </a:spcBef>
              <a:spcAft>
                <a:spcPct val="0"/>
              </a:spcAft>
              <a:buFont typeface="Wingdings" panose="05000000000000000000" pitchFamily="2" charset="2"/>
              <a:buChar char="Ø"/>
              <a:defRPr sz="2200">
                <a:solidFill>
                  <a:srgbClr val="0000FF"/>
                </a:solidFill>
                <a:latin typeface="+mn-lt"/>
                <a:cs typeface="+mn-cs"/>
              </a:defRPr>
            </a:lvl2pPr>
            <a:lvl3pPr marL="11430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cs typeface="+mn-cs"/>
              </a:defRPr>
            </a:lvl3pPr>
            <a:lvl4pPr marL="1600200" indent="-228600" algn="l" rtl="0" eaLnBrk="0" fontAlgn="base" hangingPunct="0">
              <a:spcBef>
                <a:spcPct val="20000"/>
              </a:spcBef>
              <a:spcAft>
                <a:spcPct val="0"/>
              </a:spcAft>
              <a:buFont typeface="Arial" panose="020B0604020202020204" pitchFamily="34" charset="0"/>
              <a:buChar char="−"/>
              <a:defRPr sz="1600">
                <a:solidFill>
                  <a:schemeClr val="tx1"/>
                </a:solidFill>
                <a:latin typeface="+mn-lt"/>
                <a:cs typeface="+mn-cs"/>
              </a:defRPr>
            </a:lvl4pPr>
            <a:lvl5pPr marL="2057400" indent="-231775" algn="l" rtl="0" eaLnBrk="0" fontAlgn="base" hangingPunct="0">
              <a:spcBef>
                <a:spcPct val="20000"/>
              </a:spcBef>
              <a:spcAft>
                <a:spcPct val="0"/>
              </a:spcAft>
              <a:buFont typeface="Arial" panose="020B0604020202020204" pitchFamily="34" charset="0"/>
              <a:buChar char="−"/>
              <a:defRPr sz="1200">
                <a:solidFill>
                  <a:schemeClr val="tx1"/>
                </a:solidFill>
                <a:latin typeface="+mn-lt"/>
                <a:cs typeface="+mn-cs"/>
              </a:defRPr>
            </a:lvl5pPr>
            <a:lvl6pPr marL="2514600" indent="-231775" algn="l" rtl="0" fontAlgn="base">
              <a:spcBef>
                <a:spcPct val="20000"/>
              </a:spcBef>
              <a:spcAft>
                <a:spcPct val="0"/>
              </a:spcAft>
              <a:buFont typeface="Arial" charset="0"/>
              <a:buChar char="−"/>
              <a:defRPr sz="1200">
                <a:solidFill>
                  <a:schemeClr val="tx1"/>
                </a:solidFill>
                <a:latin typeface="+mn-lt"/>
                <a:cs typeface="+mn-cs"/>
              </a:defRPr>
            </a:lvl6pPr>
            <a:lvl7pPr marL="2971800" indent="-231775" algn="l" rtl="0" fontAlgn="base">
              <a:spcBef>
                <a:spcPct val="20000"/>
              </a:spcBef>
              <a:spcAft>
                <a:spcPct val="0"/>
              </a:spcAft>
              <a:buFont typeface="Arial" charset="0"/>
              <a:buChar char="−"/>
              <a:defRPr sz="1200">
                <a:solidFill>
                  <a:schemeClr val="tx1"/>
                </a:solidFill>
                <a:latin typeface="+mn-lt"/>
                <a:cs typeface="+mn-cs"/>
              </a:defRPr>
            </a:lvl7pPr>
            <a:lvl8pPr marL="3429000" indent="-231775" algn="l" rtl="0" fontAlgn="base">
              <a:spcBef>
                <a:spcPct val="20000"/>
              </a:spcBef>
              <a:spcAft>
                <a:spcPct val="0"/>
              </a:spcAft>
              <a:buFont typeface="Arial" charset="0"/>
              <a:buChar char="−"/>
              <a:defRPr sz="1200">
                <a:solidFill>
                  <a:schemeClr val="tx1"/>
                </a:solidFill>
                <a:latin typeface="+mn-lt"/>
                <a:cs typeface="+mn-cs"/>
              </a:defRPr>
            </a:lvl8pPr>
            <a:lvl9pPr marL="3886200" indent="-231775" algn="l" rtl="0" fontAlgn="base">
              <a:spcBef>
                <a:spcPct val="20000"/>
              </a:spcBef>
              <a:spcAft>
                <a:spcPct val="0"/>
              </a:spcAft>
              <a:buFont typeface="Arial" charset="0"/>
              <a:buChar char="−"/>
              <a:defRPr sz="1200">
                <a:solidFill>
                  <a:schemeClr val="tx1"/>
                </a:solidFill>
                <a:latin typeface="+mn-lt"/>
                <a:cs typeface="+mn-cs"/>
              </a:defRPr>
            </a:lvl9pPr>
          </a:lstStyle>
          <a:p>
            <a:pPr lvl="2"/>
            <a:endParaRPr lang="fa-IR" kern="0" dirty="0"/>
          </a:p>
        </p:txBody>
      </p:sp>
    </p:spTree>
    <p:extLst>
      <p:ext uri="{BB962C8B-B14F-4D97-AF65-F5344CB8AC3E}">
        <p14:creationId xmlns:p14="http://schemas.microsoft.com/office/powerpoint/2010/main" val="2744630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2000"/>
                                        <p:tgtEl>
                                          <p:spTgt spid="8"/>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up)">
                                      <p:cBhvr>
                                        <p:cTn id="10" dur="2000"/>
                                        <p:tgtEl>
                                          <p:spTgt spid="9"/>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up)">
                                      <p:cBhvr>
                                        <p:cTn id="13" dur="2000"/>
                                        <p:tgtEl>
                                          <p:spTgt spid="6"/>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up)">
                                      <p:cBhvr>
                                        <p:cTn id="16" dur="20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wipe(left)">
                                      <p:cBhvr>
                                        <p:cTn id="21" dur="500"/>
                                        <p:tgtEl>
                                          <p:spTgt spid="3">
                                            <p:txEl>
                                              <p:pRg st="2" end="2"/>
                                            </p:txEl>
                                          </p:spTgt>
                                        </p:tgtEl>
                                      </p:cBhvr>
                                    </p:animEffect>
                                  </p:childTnLst>
                                </p:cTn>
                              </p:par>
                              <p:par>
                                <p:cTn id="22" presetID="22" presetClass="entr" presetSubtype="8"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wipe(left)">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wipe(left)">
                                      <p:cBhvr>
                                        <p:cTn id="29" dur="500"/>
                                        <p:tgtEl>
                                          <p:spTgt spid="3">
                                            <p:txEl>
                                              <p:pRg st="4" end="4"/>
                                            </p:txEl>
                                          </p:spTgt>
                                        </p:tgtEl>
                                      </p:cBhvr>
                                    </p:animEffect>
                                  </p:childTnLst>
                                </p:cTn>
                              </p:par>
                              <p:par>
                                <p:cTn id="30" presetID="22" presetClass="entr" presetSubtype="8" fill="hold" nodeType="with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500"/>
                                        <p:tgtEl>
                                          <p:spTgt spid="3">
                                            <p:txEl>
                                              <p:pRg st="5" end="5"/>
                                            </p:txEl>
                                          </p:spTgt>
                                        </p:tgtEl>
                                      </p:cBhvr>
                                    </p:animEffect>
                                  </p:childTnLst>
                                </p:cTn>
                              </p:par>
                              <p:par>
                                <p:cTn id="33" presetID="22" presetClass="entr" presetSubtype="8" fill="hold"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wipe(left)">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nodePh="1">
                                  <p:stCondLst>
                                    <p:cond delay="0"/>
                                  </p:stCondLst>
                                  <p:endCondLst>
                                    <p:cond evt="begin" delay="0">
                                      <p:tn val="38"/>
                                    </p:cond>
                                  </p:endCondLst>
                                  <p:childTnLst>
                                    <p:set>
                                      <p:cBhvr>
                                        <p:cTn id="39" dur="1" fill="hold">
                                          <p:stCondLst>
                                            <p:cond delay="0"/>
                                          </p:stCondLst>
                                        </p:cTn>
                                        <p:tgtEl>
                                          <p:spTgt spid="10"/>
                                        </p:tgtEl>
                                        <p:attrNameLst>
                                          <p:attrName>style.visibility</p:attrName>
                                        </p:attrNameLst>
                                      </p:cBhvr>
                                      <p:to>
                                        <p:strVal val="visible"/>
                                      </p:to>
                                    </p:set>
                                    <p:animEffect transition="in" filter="wipe(left)">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Number Placeholder 3"/>
          <p:cNvSpPr>
            <a:spLocks noGrp="1"/>
          </p:cNvSpPr>
          <p:nvPr>
            <p:ph type="sldNum" sz="quarter" idx="10"/>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lvl1pPr defTabSz="820738">
              <a:spcBef>
                <a:spcPct val="20000"/>
              </a:spcBef>
              <a:buChar char="•"/>
              <a:defRPr sz="2200" b="1">
                <a:solidFill>
                  <a:srgbClr val="FF5050"/>
                </a:solidFill>
                <a:latin typeface="Arial" panose="020B0604020202020204" pitchFamily="34" charset="0"/>
                <a:cs typeface="Arial" panose="020B0604020202020204" pitchFamily="34" charset="0"/>
              </a:defRPr>
            </a:lvl1pPr>
            <a:lvl2pPr marL="742950" indent="-285750" defTabSz="820738">
              <a:spcBef>
                <a:spcPct val="20000"/>
              </a:spcBef>
              <a:buFont typeface="Wingdings" panose="05000000000000000000" pitchFamily="2" charset="2"/>
              <a:buChar char="Ø"/>
              <a:defRPr sz="2200">
                <a:solidFill>
                  <a:srgbClr val="0000FF"/>
                </a:solidFill>
                <a:latin typeface="Arial" panose="020B0604020202020204" pitchFamily="34" charset="0"/>
                <a:cs typeface="Arial" panose="020B0604020202020204" pitchFamily="34" charset="0"/>
              </a:defRPr>
            </a:lvl2pPr>
            <a:lvl3pPr marL="1143000" indent="-228600" defTabSz="820738">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3pPr>
            <a:lvl4pPr marL="1600200" indent="-228600" defTabSz="820738">
              <a:spcBef>
                <a:spcPct val="20000"/>
              </a:spcBef>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defTabSz="820738">
              <a:spcBef>
                <a:spcPct val="20000"/>
              </a:spcBef>
              <a:buFont typeface="Arial" panose="020B0604020202020204" pitchFamily="34" charset="0"/>
              <a:buChar char="−"/>
              <a:defRPr sz="1200">
                <a:solidFill>
                  <a:schemeClr val="tx1"/>
                </a:solidFill>
                <a:latin typeface="Arial" panose="020B0604020202020204" pitchFamily="34" charset="0"/>
                <a:cs typeface="Arial" panose="020B0604020202020204" pitchFamily="34" charset="0"/>
              </a:defRPr>
            </a:lvl5pPr>
            <a:lvl6pPr marL="2514600" indent="-228600" algn="l" defTabSz="820738" rtl="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cs typeface="Arial" panose="020B0604020202020204" pitchFamily="34" charset="0"/>
              </a:defRPr>
            </a:lvl6pPr>
            <a:lvl7pPr marL="2971800" indent="-228600" algn="l" defTabSz="820738" rtl="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cs typeface="Arial" panose="020B0604020202020204" pitchFamily="34" charset="0"/>
              </a:defRPr>
            </a:lvl7pPr>
            <a:lvl8pPr marL="3429000" indent="-228600" algn="l" defTabSz="820738" rtl="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cs typeface="Arial" panose="020B0604020202020204" pitchFamily="34" charset="0"/>
              </a:defRPr>
            </a:lvl8pPr>
            <a:lvl9pPr marL="3886200" indent="-228600" algn="l" defTabSz="820738" rtl="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cs typeface="Arial" panose="020B0604020202020204" pitchFamily="34" charset="0"/>
              </a:defRPr>
            </a:lvl9pPr>
          </a:lstStyle>
          <a:p>
            <a:pPr>
              <a:spcBef>
                <a:spcPct val="0"/>
              </a:spcBef>
              <a:buFontTx/>
              <a:buNone/>
            </a:pPr>
            <a:fld id="{2B80BD20-BF1B-45B7-A9D0-B4F3F7563D0B}" type="slidenum">
              <a:rPr lang="en-US" altLang="fa-IR" sz="1300" b="0" smtClean="0">
                <a:solidFill>
                  <a:schemeClr val="tx1"/>
                </a:solidFill>
              </a:rPr>
              <a:pPr>
                <a:spcBef>
                  <a:spcPct val="0"/>
                </a:spcBef>
                <a:buFontTx/>
                <a:buNone/>
              </a:pPr>
              <a:t>43</a:t>
            </a:fld>
            <a:endParaRPr lang="en-US" altLang="fa-IR" sz="1300" b="0" smtClean="0">
              <a:solidFill>
                <a:schemeClr val="tx1"/>
              </a:solidFill>
            </a:endParaRPr>
          </a:p>
        </p:txBody>
      </p:sp>
      <p:sp>
        <p:nvSpPr>
          <p:cNvPr id="101379" name="Rectangle 2"/>
          <p:cNvSpPr>
            <a:spLocks noGrp="1" noChangeArrowheads="1"/>
          </p:cNvSpPr>
          <p:nvPr>
            <p:ph type="title"/>
          </p:nvPr>
        </p:nvSpPr>
        <p:spPr/>
        <p:txBody>
          <a:bodyPr/>
          <a:lstStyle/>
          <a:p>
            <a:pPr eaLnBrk="1" hangingPunct="1"/>
            <a:r>
              <a:rPr lang="en-US" altLang="fa-IR" sz="2700" smtClean="0"/>
              <a:t>References</a:t>
            </a:r>
          </a:p>
        </p:txBody>
      </p:sp>
      <p:sp>
        <p:nvSpPr>
          <p:cNvPr id="101380" name="Rectangle 3"/>
          <p:cNvSpPr>
            <a:spLocks noGrp="1" noChangeArrowheads="1"/>
          </p:cNvSpPr>
          <p:nvPr>
            <p:ph type="body" idx="1"/>
          </p:nvPr>
        </p:nvSpPr>
        <p:spPr>
          <a:xfrm>
            <a:off x="685800" y="1301080"/>
            <a:ext cx="7772400" cy="4648200"/>
          </a:xfrm>
        </p:spPr>
        <p:txBody>
          <a:bodyPr/>
          <a:lstStyle/>
          <a:p>
            <a:pPr eaLnBrk="1" hangingPunct="1"/>
            <a:r>
              <a:rPr lang="en-US" sz="2000" b="0" dirty="0" err="1" smtClean="0"/>
              <a:t>Motomura</a:t>
            </a:r>
            <a:r>
              <a:rPr lang="en-US" sz="2000" b="0" dirty="0"/>
              <a:t>, </a:t>
            </a:r>
            <a:r>
              <a:rPr lang="en-US" sz="2000" b="0" dirty="0" err="1" smtClean="0"/>
              <a:t>Hariyama</a:t>
            </a:r>
            <a:r>
              <a:rPr lang="en-US" sz="2000" b="0" dirty="0" smtClean="0"/>
              <a:t> </a:t>
            </a:r>
            <a:r>
              <a:rPr lang="en-US" sz="2000" b="0" dirty="0"/>
              <a:t>and </a:t>
            </a:r>
            <a:r>
              <a:rPr lang="en-US" sz="2000" b="0" dirty="0" smtClean="0"/>
              <a:t>Watanabe</a:t>
            </a:r>
            <a:r>
              <a:rPr lang="en-US" sz="2000" b="0" dirty="0"/>
              <a:t>, “Advanced Devices and Architectures,” in </a:t>
            </a:r>
            <a:r>
              <a:rPr lang="en-US" altLang="fa-IR" sz="2000" b="0" dirty="0" err="1"/>
              <a:t>Hideharu</a:t>
            </a:r>
            <a:r>
              <a:rPr lang="en-US" altLang="fa-IR" sz="2000" b="0" dirty="0"/>
              <a:t> Amano, Principles and Structures of FPGAs, Springer, Singapore, 2018.</a:t>
            </a:r>
          </a:p>
          <a:p>
            <a:pPr eaLnBrk="1" hangingPunct="1"/>
            <a:r>
              <a:rPr lang="en-US" altLang="fa-IR" sz="2000" b="0" dirty="0"/>
              <a:t>Mai, et al., “</a:t>
            </a:r>
            <a:r>
              <a:rPr lang="en-US" altLang="fa-IR" sz="2000" b="0" dirty="0" err="1"/>
              <a:t>ADRES</a:t>
            </a:r>
            <a:r>
              <a:rPr lang="en-US" altLang="fa-IR" sz="2000" b="0" dirty="0"/>
              <a:t>- An architecture with tightly coupled </a:t>
            </a:r>
            <a:r>
              <a:rPr lang="en-US" altLang="fa-IR" sz="2000" b="0" dirty="0" err="1"/>
              <a:t>VLIW</a:t>
            </a:r>
            <a:r>
              <a:rPr lang="en-US" altLang="fa-IR" sz="2000" b="0" dirty="0"/>
              <a:t> processor and coarse-grained reconfigurable matrix,” FPL, 2003.</a:t>
            </a:r>
          </a:p>
          <a:p>
            <a:r>
              <a:rPr lang="en-US" altLang="fa-IR" sz="2000" b="0" dirty="0"/>
              <a:t>Kim, et al., “</a:t>
            </a:r>
            <a:r>
              <a:rPr lang="en-US" sz="2000" b="0" dirty="0" err="1"/>
              <a:t>ULP-SRP</a:t>
            </a:r>
            <a:r>
              <a:rPr lang="en-US" sz="2000" b="0" dirty="0"/>
              <a:t>: Ultra Low-Power Samsung Reconfigurable Processor for Biomedical Applications,” ACM Transactions on Reconfigurable Technology and Systems, Vol. 7, No. 3, </a:t>
            </a:r>
            <a:r>
              <a:rPr lang="en-US" sz="2000" b="0" dirty="0" smtClean="0"/>
              <a:t>August </a:t>
            </a:r>
            <a:r>
              <a:rPr lang="en-US" sz="2000" b="0" dirty="0"/>
              <a:t>2014</a:t>
            </a:r>
            <a:r>
              <a:rPr lang="en-US" sz="2000" b="0" dirty="0" smtClean="0"/>
              <a:t>.</a:t>
            </a:r>
          </a:p>
          <a:p>
            <a:r>
              <a:rPr lang="en-US" sz="2000" b="0" dirty="0" err="1" smtClean="0"/>
              <a:t>Karunaratne</a:t>
            </a:r>
            <a:r>
              <a:rPr lang="en-US" sz="2000" b="0" dirty="0" smtClean="0"/>
              <a:t>, et al., “</a:t>
            </a:r>
            <a:r>
              <a:rPr lang="en-US" sz="2000" b="0" dirty="0" err="1" smtClean="0"/>
              <a:t>HyCUBE</a:t>
            </a:r>
            <a:r>
              <a:rPr lang="en-US" sz="2000" b="0" dirty="0"/>
              <a:t>: A CGRA </a:t>
            </a:r>
            <a:r>
              <a:rPr lang="en-US" sz="2000" b="0" dirty="0" smtClean="0"/>
              <a:t>with Reconfigurable Single-cycle Multi-hop Interconnect,” </a:t>
            </a:r>
            <a:r>
              <a:rPr lang="de-DE" sz="2000" b="0" dirty="0"/>
              <a:t>DAC </a:t>
            </a:r>
            <a:r>
              <a:rPr lang="de-DE" sz="2000" b="0" dirty="0" smtClean="0"/>
              <a:t>2017, USA.</a:t>
            </a:r>
          </a:p>
          <a:p>
            <a:r>
              <a:rPr lang="de-DE" altLang="fa-IR" sz="2000" b="0" dirty="0" smtClean="0"/>
              <a:t>Walker and Anderson, “</a:t>
            </a:r>
            <a:r>
              <a:rPr lang="en-US" sz="2000" b="0" dirty="0" smtClean="0"/>
              <a:t>Generic </a:t>
            </a:r>
            <a:r>
              <a:rPr lang="en-US" sz="2000" b="0" dirty="0"/>
              <a:t>Connectivity-Based CGRA Mapping </a:t>
            </a:r>
            <a:r>
              <a:rPr lang="en-US" sz="2000" b="0" dirty="0" smtClean="0"/>
              <a:t>via Integer </a:t>
            </a:r>
            <a:r>
              <a:rPr lang="en-US" sz="2000" b="0" dirty="0"/>
              <a:t>Linear </a:t>
            </a:r>
            <a:r>
              <a:rPr lang="en-US" sz="2000" b="0" dirty="0" smtClean="0"/>
              <a:t>Programming,” 2019</a:t>
            </a:r>
            <a:endParaRPr lang="en-US" altLang="fa-IR" sz="2000" b="0" dirty="0" smtClean="0"/>
          </a:p>
          <a:p>
            <a:pPr eaLnBrk="1" hangingPunct="1"/>
            <a:endParaRPr lang="en-US" altLang="fa-IR" sz="2000" b="0" dirty="0" smtClean="0"/>
          </a:p>
        </p:txBody>
      </p:sp>
    </p:spTree>
  </p:cSld>
  <p:clrMapOvr>
    <a:masterClrMapping/>
  </p:clrMapOvr>
  <p:transition spd="slow"/>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Number Placeholder 3"/>
          <p:cNvSpPr>
            <a:spLocks noGrp="1"/>
          </p:cNvSpPr>
          <p:nvPr>
            <p:ph type="sldNum" sz="quarter" idx="10"/>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lstStyle>
            <a:lvl1pPr defTabSz="820738">
              <a:spcBef>
                <a:spcPct val="20000"/>
              </a:spcBef>
              <a:buChar char="•"/>
              <a:defRPr sz="2200" b="1">
                <a:solidFill>
                  <a:srgbClr val="FF5050"/>
                </a:solidFill>
                <a:latin typeface="Arial" panose="020B0604020202020204" pitchFamily="34" charset="0"/>
                <a:cs typeface="Arial" panose="020B0604020202020204" pitchFamily="34" charset="0"/>
              </a:defRPr>
            </a:lvl1pPr>
            <a:lvl2pPr marL="742950" indent="-285750" defTabSz="820738">
              <a:spcBef>
                <a:spcPct val="20000"/>
              </a:spcBef>
              <a:buFont typeface="Wingdings" panose="05000000000000000000" pitchFamily="2" charset="2"/>
              <a:buChar char="Ø"/>
              <a:defRPr sz="2200">
                <a:solidFill>
                  <a:srgbClr val="0000FF"/>
                </a:solidFill>
                <a:latin typeface="Arial" panose="020B0604020202020204" pitchFamily="34" charset="0"/>
                <a:cs typeface="Arial" panose="020B0604020202020204" pitchFamily="34" charset="0"/>
              </a:defRPr>
            </a:lvl2pPr>
            <a:lvl3pPr marL="1143000" indent="-228600" defTabSz="820738">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3pPr>
            <a:lvl4pPr marL="1600200" indent="-228600" defTabSz="820738">
              <a:spcBef>
                <a:spcPct val="20000"/>
              </a:spcBef>
              <a:buFont typeface="Arial" panose="020B0604020202020204" pitchFamily="34" charset="0"/>
              <a:buChar char="−"/>
              <a:defRPr sz="1600">
                <a:solidFill>
                  <a:schemeClr val="tx1"/>
                </a:solidFill>
                <a:latin typeface="Arial" panose="020B0604020202020204" pitchFamily="34" charset="0"/>
                <a:cs typeface="Arial" panose="020B0604020202020204" pitchFamily="34" charset="0"/>
              </a:defRPr>
            </a:lvl4pPr>
            <a:lvl5pPr marL="2057400" indent="-228600" defTabSz="820738">
              <a:spcBef>
                <a:spcPct val="20000"/>
              </a:spcBef>
              <a:buFont typeface="Arial" panose="020B0604020202020204" pitchFamily="34" charset="0"/>
              <a:buChar char="−"/>
              <a:defRPr sz="1200">
                <a:solidFill>
                  <a:schemeClr val="tx1"/>
                </a:solidFill>
                <a:latin typeface="Arial" panose="020B0604020202020204" pitchFamily="34" charset="0"/>
                <a:cs typeface="Arial" panose="020B0604020202020204" pitchFamily="34" charset="0"/>
              </a:defRPr>
            </a:lvl5pPr>
            <a:lvl6pPr marL="2514600" indent="-228600" algn="l" defTabSz="820738" rtl="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cs typeface="Arial" panose="020B0604020202020204" pitchFamily="34" charset="0"/>
              </a:defRPr>
            </a:lvl6pPr>
            <a:lvl7pPr marL="2971800" indent="-228600" algn="l" defTabSz="820738" rtl="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cs typeface="Arial" panose="020B0604020202020204" pitchFamily="34" charset="0"/>
              </a:defRPr>
            </a:lvl7pPr>
            <a:lvl8pPr marL="3429000" indent="-228600" algn="l" defTabSz="820738" rtl="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cs typeface="Arial" panose="020B0604020202020204" pitchFamily="34" charset="0"/>
              </a:defRPr>
            </a:lvl8pPr>
            <a:lvl9pPr marL="3886200" indent="-228600" algn="l" defTabSz="820738" rtl="0" eaLnBrk="0" fontAlgn="base" hangingPunct="0">
              <a:spcBef>
                <a:spcPct val="20000"/>
              </a:spcBef>
              <a:spcAft>
                <a:spcPct val="0"/>
              </a:spcAft>
              <a:buFont typeface="Arial" panose="020B0604020202020204" pitchFamily="34" charset="0"/>
              <a:buChar char="−"/>
              <a:defRPr sz="1200">
                <a:solidFill>
                  <a:schemeClr val="tx1"/>
                </a:solidFill>
                <a:latin typeface="Arial" panose="020B0604020202020204" pitchFamily="34" charset="0"/>
                <a:cs typeface="Arial" panose="020B0604020202020204" pitchFamily="34" charset="0"/>
              </a:defRPr>
            </a:lvl9pPr>
          </a:lstStyle>
          <a:p>
            <a:pPr>
              <a:spcBef>
                <a:spcPct val="0"/>
              </a:spcBef>
              <a:buFontTx/>
              <a:buNone/>
            </a:pPr>
            <a:fld id="{2B80BD20-BF1B-45B7-A9D0-B4F3F7563D0B}" type="slidenum">
              <a:rPr lang="en-US" altLang="fa-IR" sz="1300" b="0" smtClean="0">
                <a:solidFill>
                  <a:schemeClr val="tx1"/>
                </a:solidFill>
              </a:rPr>
              <a:pPr>
                <a:spcBef>
                  <a:spcPct val="0"/>
                </a:spcBef>
                <a:buFontTx/>
                <a:buNone/>
              </a:pPr>
              <a:t>44</a:t>
            </a:fld>
            <a:endParaRPr lang="en-US" altLang="fa-IR" sz="1300" b="0" smtClean="0">
              <a:solidFill>
                <a:schemeClr val="tx1"/>
              </a:solidFill>
            </a:endParaRPr>
          </a:p>
        </p:txBody>
      </p:sp>
      <p:sp>
        <p:nvSpPr>
          <p:cNvPr id="101379" name="Rectangle 2"/>
          <p:cNvSpPr>
            <a:spLocks noGrp="1" noChangeArrowheads="1"/>
          </p:cNvSpPr>
          <p:nvPr>
            <p:ph type="title"/>
          </p:nvPr>
        </p:nvSpPr>
        <p:spPr/>
        <p:txBody>
          <a:bodyPr/>
          <a:lstStyle/>
          <a:p>
            <a:pPr eaLnBrk="1" hangingPunct="1"/>
            <a:r>
              <a:rPr lang="en-US" altLang="fa-IR" sz="2700" smtClean="0"/>
              <a:t>References</a:t>
            </a:r>
          </a:p>
        </p:txBody>
      </p:sp>
      <p:sp>
        <p:nvSpPr>
          <p:cNvPr id="101380" name="Rectangle 3"/>
          <p:cNvSpPr>
            <a:spLocks noGrp="1" noChangeArrowheads="1"/>
          </p:cNvSpPr>
          <p:nvPr>
            <p:ph type="body" idx="1"/>
          </p:nvPr>
        </p:nvSpPr>
        <p:spPr>
          <a:xfrm>
            <a:off x="685800" y="1301080"/>
            <a:ext cx="7772400" cy="4648200"/>
          </a:xfrm>
        </p:spPr>
        <p:txBody>
          <a:bodyPr/>
          <a:lstStyle/>
          <a:p>
            <a:pPr eaLnBrk="1" hangingPunct="1"/>
            <a:r>
              <a:rPr lang="en-US" sz="2000" b="0" dirty="0"/>
              <a:t>Liu, </a:t>
            </a:r>
            <a:r>
              <a:rPr lang="en-US" sz="2000" b="0" dirty="0" err="1"/>
              <a:t>Leibo</a:t>
            </a:r>
            <a:r>
              <a:rPr lang="en-US" sz="2000" b="0" dirty="0"/>
              <a:t>, </a:t>
            </a:r>
            <a:r>
              <a:rPr lang="en-US" sz="2000" b="0" dirty="0" err="1"/>
              <a:t>Jianfeng</a:t>
            </a:r>
            <a:r>
              <a:rPr lang="en-US" sz="2000" b="0" dirty="0"/>
              <a:t> Zhu, </a:t>
            </a:r>
            <a:r>
              <a:rPr lang="en-US" sz="2000" b="0" dirty="0" err="1"/>
              <a:t>Zhaoshi</a:t>
            </a:r>
            <a:r>
              <a:rPr lang="en-US" sz="2000" b="0" dirty="0"/>
              <a:t> Li, </a:t>
            </a:r>
            <a:r>
              <a:rPr lang="en-US" sz="2000" b="0" dirty="0" err="1"/>
              <a:t>Yanan</a:t>
            </a:r>
            <a:r>
              <a:rPr lang="en-US" sz="2000" b="0" dirty="0"/>
              <a:t> Lu, </a:t>
            </a:r>
            <a:r>
              <a:rPr lang="en-US" sz="2000" b="0" dirty="0" err="1"/>
              <a:t>Yangdong</a:t>
            </a:r>
            <a:r>
              <a:rPr lang="en-US" sz="2000" b="0" dirty="0"/>
              <a:t> Deng, </a:t>
            </a:r>
            <a:r>
              <a:rPr lang="en-US" sz="2000" b="0" dirty="0" err="1"/>
              <a:t>Jie</a:t>
            </a:r>
            <a:r>
              <a:rPr lang="en-US" sz="2000" b="0" dirty="0"/>
              <a:t> Han, </a:t>
            </a:r>
            <a:r>
              <a:rPr lang="en-US" sz="2000" b="0" dirty="0" err="1"/>
              <a:t>Shouyi</a:t>
            </a:r>
            <a:r>
              <a:rPr lang="en-US" sz="2000" b="0" dirty="0"/>
              <a:t> Yin, and </a:t>
            </a:r>
            <a:r>
              <a:rPr lang="en-US" sz="2000" b="0" dirty="0" err="1"/>
              <a:t>Shaojun</a:t>
            </a:r>
            <a:r>
              <a:rPr lang="en-US" sz="2000" b="0" dirty="0"/>
              <a:t> Wei. "A survey of coarse-grained reconfigurable architecture and design: Taxonomy, challenges, and applications." </a:t>
            </a:r>
            <a:r>
              <a:rPr lang="en-US" sz="2000" b="0" i="1" dirty="0"/>
              <a:t>ACM Computing Surveys (</a:t>
            </a:r>
            <a:r>
              <a:rPr lang="en-US" sz="2000" b="0" i="1" dirty="0" err="1"/>
              <a:t>CSUR</a:t>
            </a:r>
            <a:r>
              <a:rPr lang="en-US" sz="2000" b="0" i="1" dirty="0"/>
              <a:t>)</a:t>
            </a:r>
            <a:r>
              <a:rPr lang="en-US" sz="2000" b="0" dirty="0"/>
              <a:t> 52, no. 6 (2019): 1-39</a:t>
            </a:r>
            <a:r>
              <a:rPr lang="en-US" sz="2000" b="0" dirty="0" smtClean="0"/>
              <a:t>.</a:t>
            </a:r>
          </a:p>
          <a:p>
            <a:pPr eaLnBrk="1" hangingPunct="1"/>
            <a:r>
              <a:rPr lang="en-US" sz="2000" b="0" dirty="0" err="1"/>
              <a:t>Podobas</a:t>
            </a:r>
            <a:r>
              <a:rPr lang="en-US" sz="2000" b="0" dirty="0"/>
              <a:t>, </a:t>
            </a:r>
            <a:r>
              <a:rPr lang="en-US" sz="2000" b="0" dirty="0" err="1"/>
              <a:t>Artur</a:t>
            </a:r>
            <a:r>
              <a:rPr lang="en-US" sz="2000" b="0" dirty="0"/>
              <a:t>, </a:t>
            </a:r>
            <a:r>
              <a:rPr lang="en-US" sz="2000" b="0" dirty="0" err="1"/>
              <a:t>Kentaro</a:t>
            </a:r>
            <a:r>
              <a:rPr lang="en-US" sz="2000" b="0" dirty="0"/>
              <a:t> Sano, and Satoshi Matsuoka. </a:t>
            </a:r>
            <a:r>
              <a:rPr lang="en-US" sz="2000" b="0"/>
              <a:t>"A survey on coarse-grained reconfigurable architectures from a performance perspective." </a:t>
            </a:r>
            <a:r>
              <a:rPr lang="en-US" sz="2000" b="0" i="1"/>
              <a:t>IEEE Access</a:t>
            </a:r>
            <a:r>
              <a:rPr lang="en-US" sz="2000" b="0"/>
              <a:t> 8 (2020): 146719-146743.</a:t>
            </a:r>
            <a:endParaRPr lang="en-US" sz="2000" b="0" dirty="0" smtClean="0"/>
          </a:p>
          <a:p>
            <a:pPr eaLnBrk="1" hangingPunct="1"/>
            <a:endParaRPr lang="en-US" altLang="fa-IR" sz="2000" b="0" dirty="0" smtClean="0"/>
          </a:p>
        </p:txBody>
      </p:sp>
    </p:spTree>
    <p:extLst>
      <p:ext uri="{BB962C8B-B14F-4D97-AF65-F5344CB8AC3E}">
        <p14:creationId xmlns:p14="http://schemas.microsoft.com/office/powerpoint/2010/main" val="2934295939"/>
      </p:ext>
    </p:extLst>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CGRA - Introduction</a:t>
            </a:r>
            <a:endParaRPr lang="fa-IR" dirty="0"/>
          </a:p>
        </p:txBody>
      </p:sp>
      <p:sp>
        <p:nvSpPr>
          <p:cNvPr id="3" name="Content Placeholder 2"/>
          <p:cNvSpPr>
            <a:spLocks noGrp="1"/>
          </p:cNvSpPr>
          <p:nvPr>
            <p:ph idx="1"/>
          </p:nvPr>
        </p:nvSpPr>
        <p:spPr>
          <a:xfrm>
            <a:off x="685800" y="1013048"/>
            <a:ext cx="7780338" cy="5375052"/>
          </a:xfrm>
        </p:spPr>
        <p:txBody>
          <a:bodyPr/>
          <a:lstStyle/>
          <a:p>
            <a:r>
              <a:rPr lang="en-US" dirty="0" smtClean="0"/>
              <a:t>Advantages:</a:t>
            </a:r>
          </a:p>
          <a:p>
            <a:pPr lvl="1"/>
            <a:r>
              <a:rPr lang="en-US" dirty="0" smtClean="0"/>
              <a:t>Better performance per power (for </a:t>
            </a:r>
            <a:r>
              <a:rPr lang="en-US" dirty="0"/>
              <a:t>computation-centric </a:t>
            </a:r>
            <a:r>
              <a:rPr lang="en-US" dirty="0" smtClean="0"/>
              <a:t>applications)</a:t>
            </a:r>
          </a:p>
          <a:p>
            <a:pPr lvl="1"/>
            <a:r>
              <a:rPr lang="en-US" dirty="0" smtClean="0"/>
              <a:t>More efficient area usage for interconnections</a:t>
            </a:r>
          </a:p>
          <a:p>
            <a:pPr lvl="2"/>
            <a:r>
              <a:rPr lang="en-US" dirty="0" smtClean="0"/>
              <a:t>In FPGAs: major portion of </a:t>
            </a:r>
            <a:r>
              <a:rPr lang="en-US" dirty="0" err="1" smtClean="0"/>
              <a:t>config</a:t>
            </a:r>
            <a:r>
              <a:rPr lang="en-US" dirty="0" smtClean="0"/>
              <a:t>. info.: for routing resources</a:t>
            </a:r>
          </a:p>
          <a:p>
            <a:pPr lvl="2"/>
            <a:r>
              <a:rPr lang="en-US" dirty="0" smtClean="0"/>
              <a:t>In CGRA: interconnections bundled to words with fewer </a:t>
            </a:r>
            <a:r>
              <a:rPr lang="en-US" dirty="0" err="1" smtClean="0"/>
              <a:t>config</a:t>
            </a:r>
            <a:r>
              <a:rPr lang="en-US" dirty="0" smtClean="0"/>
              <a:t>. bits.</a:t>
            </a:r>
          </a:p>
          <a:p>
            <a:pPr lvl="1"/>
            <a:r>
              <a:rPr lang="en-US" dirty="0" smtClean="0"/>
              <a:t>Less CAD complexity</a:t>
            </a:r>
          </a:p>
          <a:p>
            <a:pPr lvl="2"/>
            <a:r>
              <a:rPr lang="en-US" dirty="0" smtClean="0"/>
              <a:t>Due to reduced number of decisions </a:t>
            </a:r>
          </a:p>
          <a:p>
            <a:pPr lvl="1"/>
            <a:r>
              <a:rPr lang="en-US" dirty="0" smtClean="0"/>
              <a:t>Easier dynamic reconfiguration (fast context switching)</a:t>
            </a:r>
          </a:p>
          <a:p>
            <a:r>
              <a:rPr lang="en-US" dirty="0"/>
              <a:t>Disadvantages:</a:t>
            </a:r>
          </a:p>
          <a:p>
            <a:pPr lvl="1"/>
            <a:r>
              <a:rPr lang="en-US" dirty="0"/>
              <a:t>Less general purpose</a:t>
            </a:r>
          </a:p>
          <a:p>
            <a:pPr lvl="2"/>
            <a:r>
              <a:rPr lang="en-US" smtClean="0"/>
              <a:t>CGRAs </a:t>
            </a:r>
            <a:r>
              <a:rPr lang="en-US"/>
              <a:t>are </a:t>
            </a:r>
            <a:r>
              <a:rPr lang="en-US" smtClean="0"/>
              <a:t>mostly </a:t>
            </a:r>
            <a:r>
              <a:rPr lang="en-US" smtClean="0"/>
              <a:t>research </a:t>
            </a:r>
            <a:r>
              <a:rPr lang="en-US" dirty="0"/>
              <a:t>prototypes</a:t>
            </a:r>
          </a:p>
          <a:p>
            <a:endParaRPr lang="en-US" dirty="0" smtClean="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5</a:t>
            </a:fld>
            <a:endParaRPr lang="en-US" altLang="fa-IR"/>
          </a:p>
        </p:txBody>
      </p:sp>
    </p:spTree>
    <p:extLst>
      <p:ext uri="{BB962C8B-B14F-4D97-AF65-F5344CB8AC3E}">
        <p14:creationId xmlns:p14="http://schemas.microsoft.com/office/powerpoint/2010/main" val="3469850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wipe(left)">
                                      <p:cBhvr>
                                        <p:cTn id="7" dur="500"/>
                                        <p:tgtEl>
                                          <p:spTgt spid="3">
                                            <p:txEl>
                                              <p:pRg st="2" end="2"/>
                                            </p:txEl>
                                          </p:spTgt>
                                        </p:tgtEl>
                                      </p:cBhvr>
                                    </p:animEffect>
                                  </p:childTnLst>
                                </p:cTn>
                              </p:par>
                              <p:par>
                                <p:cTn id="8" presetID="22" presetClass="entr" presetSubtype="8"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wipe(left)">
                                      <p:cBhvr>
                                        <p:cTn id="10" dur="500"/>
                                        <p:tgtEl>
                                          <p:spTgt spid="3">
                                            <p:txEl>
                                              <p:pRg st="3" end="3"/>
                                            </p:txEl>
                                          </p:spTgt>
                                        </p:tgtEl>
                                      </p:cBhvr>
                                    </p:animEffect>
                                  </p:childTnLst>
                                </p:cTn>
                              </p:par>
                              <p:par>
                                <p:cTn id="11" presetID="22" presetClass="entr" presetSubtype="8"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wipe(left)">
                                      <p:cBhvr>
                                        <p:cTn id="13" dur="500"/>
                                        <p:tgtEl>
                                          <p:spTgt spid="3">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wipe(left)">
                                      <p:cBhvr>
                                        <p:cTn id="18" dur="500"/>
                                        <p:tgtEl>
                                          <p:spTgt spid="3">
                                            <p:txEl>
                                              <p:pRg st="5" end="5"/>
                                            </p:txEl>
                                          </p:spTgt>
                                        </p:tgtEl>
                                      </p:cBhvr>
                                    </p:animEffect>
                                  </p:childTnLst>
                                </p:cTn>
                              </p:par>
                              <p:par>
                                <p:cTn id="19" presetID="22" presetClass="entr" presetSubtype="8"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wipe(left)">
                                      <p:cBhvr>
                                        <p:cTn id="21" dur="500"/>
                                        <p:tgtEl>
                                          <p:spTgt spid="3">
                                            <p:txEl>
                                              <p:pRg st="6" end="6"/>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wipe(left)">
                                      <p:cBhvr>
                                        <p:cTn id="26" dur="500"/>
                                        <p:tgtEl>
                                          <p:spTgt spid="3">
                                            <p:txEl>
                                              <p:pRg st="7" end="7"/>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wipe(left)">
                                      <p:cBhvr>
                                        <p:cTn id="31" dur="500"/>
                                        <p:tgtEl>
                                          <p:spTgt spid="3">
                                            <p:txEl>
                                              <p:pRg st="8" end="8"/>
                                            </p:txEl>
                                          </p:spTgt>
                                        </p:tgtEl>
                                      </p:cBhvr>
                                    </p:animEffect>
                                  </p:childTnLst>
                                </p:cTn>
                              </p:par>
                              <p:par>
                                <p:cTn id="32" presetID="22" presetClass="entr" presetSubtype="8" fill="hold"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wipe(left)">
                                      <p:cBhvr>
                                        <p:cTn id="34" dur="500"/>
                                        <p:tgtEl>
                                          <p:spTgt spid="3">
                                            <p:txEl>
                                              <p:pRg st="9" end="9"/>
                                            </p:txEl>
                                          </p:spTgt>
                                        </p:tgtEl>
                                      </p:cBhvr>
                                    </p:animEffect>
                                  </p:childTnLst>
                                </p:cTn>
                              </p:par>
                              <p:par>
                                <p:cTn id="35" presetID="22" presetClass="entr" presetSubtype="8" fill="hold"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wipe(left)">
                                      <p:cBhvr>
                                        <p:cTn id="37"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CGRA as Accelerator/Coprocessor</a:t>
            </a:r>
            <a:endParaRPr lang="fa-IR" dirty="0"/>
          </a:p>
        </p:txBody>
      </p:sp>
      <p:sp>
        <p:nvSpPr>
          <p:cNvPr id="3" name="Content Placeholder 2"/>
          <p:cNvSpPr>
            <a:spLocks noGrp="1"/>
          </p:cNvSpPr>
          <p:nvPr>
            <p:ph idx="1"/>
          </p:nvPr>
        </p:nvSpPr>
        <p:spPr>
          <a:xfrm>
            <a:off x="685800" y="1229072"/>
            <a:ext cx="7772400" cy="4648200"/>
          </a:xfrm>
        </p:spPr>
        <p:txBody>
          <a:bodyPr/>
          <a:lstStyle/>
          <a:p>
            <a:r>
              <a:rPr lang="en-US" sz="2400" dirty="0" smtClean="0"/>
              <a:t>Two types:</a:t>
            </a:r>
          </a:p>
          <a:p>
            <a:pPr marL="914400" lvl="1" indent="-457200">
              <a:buFont typeface="+mj-lt"/>
              <a:buAutoNum type="arabicPeriod"/>
            </a:pPr>
            <a:r>
              <a:rPr lang="en-US" sz="2400" dirty="0" smtClean="0">
                <a:sym typeface="Wingdings" panose="05000000000000000000" pitchFamily="2" charset="2"/>
              </a:rPr>
              <a:t>Stand-alone</a:t>
            </a:r>
          </a:p>
          <a:p>
            <a:pPr lvl="2"/>
            <a:r>
              <a:rPr lang="en-US" sz="2400" dirty="0" smtClean="0">
                <a:sym typeface="Wingdings" panose="05000000000000000000" pitchFamily="2" charset="2"/>
              </a:rPr>
              <a:t>Should be able to execute the entire application</a:t>
            </a:r>
          </a:p>
          <a:p>
            <a:pPr marL="914400" lvl="1" indent="-457200">
              <a:buFont typeface="+mj-lt"/>
              <a:buAutoNum type="arabicPeriod"/>
            </a:pPr>
            <a:r>
              <a:rPr lang="en-US" sz="2400" dirty="0" smtClean="0">
                <a:sym typeface="Wingdings" panose="05000000000000000000" pitchFamily="2" charset="2"/>
              </a:rPr>
              <a:t>Mainly as accelerator to processors:</a:t>
            </a:r>
          </a:p>
          <a:p>
            <a:pPr lvl="2"/>
            <a:r>
              <a:rPr lang="en-US" sz="2400" dirty="0" smtClean="0">
                <a:sym typeface="Wingdings" panose="05000000000000000000" pitchFamily="2" charset="2"/>
              </a:rPr>
              <a:t>Computation-intensive part  CGRA</a:t>
            </a:r>
          </a:p>
          <a:p>
            <a:pPr lvl="3"/>
            <a:r>
              <a:rPr lang="en-US" sz="2200" dirty="0">
                <a:sym typeface="Wingdings" panose="05000000000000000000" pitchFamily="2" charset="2"/>
              </a:rPr>
              <a:t>CGRA components: similar to components of processors</a:t>
            </a:r>
          </a:p>
          <a:p>
            <a:pPr lvl="2"/>
            <a:r>
              <a:rPr lang="en-US" sz="2400" dirty="0" smtClean="0">
                <a:sym typeface="Wingdings" panose="05000000000000000000" pitchFamily="2" charset="2"/>
              </a:rPr>
              <a:t>Host:</a:t>
            </a:r>
          </a:p>
          <a:p>
            <a:pPr lvl="3"/>
            <a:r>
              <a:rPr lang="en-US" sz="2200" dirty="0">
                <a:sym typeface="Wingdings" panose="05000000000000000000" pitchFamily="2" charset="2"/>
              </a:rPr>
              <a:t>RISC</a:t>
            </a:r>
          </a:p>
          <a:p>
            <a:pPr lvl="3"/>
            <a:r>
              <a:rPr lang="en-US" sz="2200" dirty="0" err="1">
                <a:sym typeface="Wingdings" panose="05000000000000000000" pitchFamily="2" charset="2"/>
              </a:rPr>
              <a:t>VLIW</a:t>
            </a:r>
            <a:r>
              <a:rPr lang="en-US" sz="2200" dirty="0">
                <a:sym typeface="Wingdings" panose="05000000000000000000" pitchFamily="2" charset="2"/>
              </a:rPr>
              <a:t>: Advantage: speed up the software part of application (Amdahl’s law)</a:t>
            </a:r>
          </a:p>
          <a:p>
            <a:pPr lvl="2"/>
            <a:endParaRPr lang="en-US" sz="2400" dirty="0">
              <a:sym typeface="Wingdings" panose="05000000000000000000" pitchFamily="2" charset="2"/>
            </a:endParaRPr>
          </a:p>
          <a:p>
            <a:pPr lvl="1"/>
            <a:endParaRPr lang="en-US" sz="2400" dirty="0" smtClean="0">
              <a:sym typeface="Wingdings" panose="05000000000000000000" pitchFamily="2" charset="2"/>
            </a:endParaRPr>
          </a:p>
          <a:p>
            <a:pPr lvl="1"/>
            <a:endParaRPr lang="en-US" sz="2400" dirty="0" smtClean="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6</a:t>
            </a:fld>
            <a:endParaRPr lang="en-US" altLang="fa-IR"/>
          </a:p>
        </p:txBody>
      </p:sp>
    </p:spTree>
    <p:extLst>
      <p:ext uri="{BB962C8B-B14F-4D97-AF65-F5344CB8AC3E}">
        <p14:creationId xmlns:p14="http://schemas.microsoft.com/office/powerpoint/2010/main" val="23441693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150" y="608236"/>
            <a:ext cx="7773988" cy="444500"/>
          </a:xfrm>
        </p:spPr>
        <p:txBody>
          <a:bodyPr/>
          <a:lstStyle/>
          <a:p>
            <a:r>
              <a:rPr lang="en-US" dirty="0" smtClean="0"/>
              <a:t>Hardware Platforms for Coarse-Grained Applications</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7</a:t>
            </a:fld>
            <a:endParaRPr lang="en-US" altLang="fa-IR"/>
          </a:p>
        </p:txBody>
      </p:sp>
      <p:sp>
        <p:nvSpPr>
          <p:cNvPr id="6" name="Rectangle 5"/>
          <p:cNvSpPr/>
          <p:nvPr/>
        </p:nvSpPr>
        <p:spPr bwMode="auto">
          <a:xfrm>
            <a:off x="7380312" y="1916832"/>
            <a:ext cx="1085826" cy="367240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pic>
        <p:nvPicPr>
          <p:cNvPr id="3" name="Picture 2"/>
          <p:cNvPicPr>
            <a:picLocks noChangeAspect="1"/>
          </p:cNvPicPr>
          <p:nvPr/>
        </p:nvPicPr>
        <p:blipFill>
          <a:blip r:embed="rId2"/>
          <a:stretch>
            <a:fillRect/>
          </a:stretch>
        </p:blipFill>
        <p:spPr>
          <a:xfrm>
            <a:off x="1560628" y="1562990"/>
            <a:ext cx="6395748" cy="4602314"/>
          </a:xfrm>
          <a:prstGeom prst="rect">
            <a:avLst/>
          </a:prstGeom>
        </p:spPr>
      </p:pic>
      <p:sp>
        <p:nvSpPr>
          <p:cNvPr id="7" name="Rectangle 6"/>
          <p:cNvSpPr/>
          <p:nvPr/>
        </p:nvSpPr>
        <p:spPr bwMode="auto">
          <a:xfrm>
            <a:off x="1050866" y="5949280"/>
            <a:ext cx="928846" cy="36004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sp>
        <p:nvSpPr>
          <p:cNvPr id="8" name="TextBox 7"/>
          <p:cNvSpPr txBox="1"/>
          <p:nvPr/>
        </p:nvSpPr>
        <p:spPr>
          <a:xfrm>
            <a:off x="2555776" y="5949280"/>
            <a:ext cx="1800200" cy="415498"/>
          </a:xfrm>
          <a:prstGeom prst="rect">
            <a:avLst/>
          </a:prstGeom>
          <a:noFill/>
        </p:spPr>
        <p:txBody>
          <a:bodyPr wrap="square" rtlCol="1">
            <a:spAutoFit/>
          </a:bodyPr>
          <a:lstStyle/>
          <a:p>
            <a:r>
              <a:rPr lang="en-US" dirty="0" smtClean="0"/>
              <a:t>[</a:t>
            </a:r>
            <a:r>
              <a:rPr lang="en-US" dirty="0" err="1" smtClean="0"/>
              <a:t>Liu19</a:t>
            </a:r>
            <a:r>
              <a:rPr lang="en-US" dirty="0" smtClean="0"/>
              <a:t>]</a:t>
            </a:r>
            <a:endParaRPr lang="fa-IR" dirty="0"/>
          </a:p>
        </p:txBody>
      </p:sp>
    </p:spTree>
    <p:extLst>
      <p:ext uri="{BB962C8B-B14F-4D97-AF65-F5344CB8AC3E}">
        <p14:creationId xmlns:p14="http://schemas.microsoft.com/office/powerpoint/2010/main" val="1626957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2150" y="608236"/>
            <a:ext cx="7773988" cy="444500"/>
          </a:xfrm>
        </p:spPr>
        <p:txBody>
          <a:bodyPr/>
          <a:lstStyle/>
          <a:p>
            <a:r>
              <a:rPr lang="en-US" dirty="0" smtClean="0"/>
              <a:t>Hardware Platforms for Coarse-Grained Applications</a:t>
            </a:r>
            <a:endParaRPr lang="fa-IR" dirty="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8</a:t>
            </a:fld>
            <a:endParaRPr lang="en-US" altLang="fa-IR"/>
          </a:p>
        </p:txBody>
      </p:sp>
      <p:pic>
        <p:nvPicPr>
          <p:cNvPr id="5" name="Picture 4"/>
          <p:cNvPicPr>
            <a:picLocks noChangeAspect="1"/>
          </p:cNvPicPr>
          <p:nvPr/>
        </p:nvPicPr>
        <p:blipFill>
          <a:blip r:embed="rId2"/>
          <a:stretch>
            <a:fillRect/>
          </a:stretch>
        </p:blipFill>
        <p:spPr>
          <a:xfrm>
            <a:off x="851655" y="1585792"/>
            <a:ext cx="6960706" cy="4723528"/>
          </a:xfrm>
          <a:prstGeom prst="rect">
            <a:avLst/>
          </a:prstGeom>
        </p:spPr>
      </p:pic>
      <p:sp>
        <p:nvSpPr>
          <p:cNvPr id="6" name="Rectangle 5"/>
          <p:cNvSpPr/>
          <p:nvPr/>
        </p:nvSpPr>
        <p:spPr bwMode="auto">
          <a:xfrm>
            <a:off x="7380312" y="1916832"/>
            <a:ext cx="1085826" cy="367240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1" anchor="t" anchorCtr="0" compatLnSpc="1">
            <a:prstTxWarp prst="textNoShape">
              <a:avLst/>
            </a:prstTxWarp>
          </a:bodyPr>
          <a:lstStyle/>
          <a:p>
            <a:pPr marL="0" marR="0" indent="0" algn="l" defTabSz="1019175" rtl="0" eaLnBrk="1" fontAlgn="base" latinLnBrk="0" hangingPunct="1">
              <a:lnSpc>
                <a:spcPct val="100000"/>
              </a:lnSpc>
              <a:spcBef>
                <a:spcPct val="0"/>
              </a:spcBef>
              <a:spcAft>
                <a:spcPct val="0"/>
              </a:spcAft>
              <a:buClrTx/>
              <a:buSzTx/>
              <a:buFontTx/>
              <a:buNone/>
              <a:tabLst/>
            </a:pPr>
            <a:endParaRPr kumimoji="0" lang="fa-IR" sz="2100" b="0" i="0" u="none" strike="noStrike" cap="none" normalizeH="0" baseline="0" smtClean="0">
              <a:ln>
                <a:noFill/>
              </a:ln>
              <a:solidFill>
                <a:schemeClr val="tx1"/>
              </a:solidFill>
              <a:effectLst/>
              <a:latin typeface="Times New Roman" pitchFamily="18" charset="0"/>
              <a:cs typeface="Arial" charset="0"/>
            </a:endParaRPr>
          </a:p>
        </p:txBody>
      </p:sp>
      <p:sp>
        <p:nvSpPr>
          <p:cNvPr id="7" name="TextBox 6"/>
          <p:cNvSpPr txBox="1"/>
          <p:nvPr/>
        </p:nvSpPr>
        <p:spPr>
          <a:xfrm>
            <a:off x="2555776" y="5965830"/>
            <a:ext cx="1800200" cy="415498"/>
          </a:xfrm>
          <a:prstGeom prst="rect">
            <a:avLst/>
          </a:prstGeom>
          <a:noFill/>
        </p:spPr>
        <p:txBody>
          <a:bodyPr wrap="square" rtlCol="1">
            <a:spAutoFit/>
          </a:bodyPr>
          <a:lstStyle/>
          <a:p>
            <a:r>
              <a:rPr lang="en-US" dirty="0" smtClean="0"/>
              <a:t>[</a:t>
            </a:r>
            <a:r>
              <a:rPr lang="en-US" dirty="0" err="1" smtClean="0"/>
              <a:t>Liu19</a:t>
            </a:r>
            <a:r>
              <a:rPr lang="en-US" dirty="0" smtClean="0"/>
              <a:t>]</a:t>
            </a:r>
            <a:endParaRPr lang="fa-IR" dirty="0"/>
          </a:p>
        </p:txBody>
      </p:sp>
    </p:spTree>
    <p:extLst>
      <p:ext uri="{BB962C8B-B14F-4D97-AF65-F5344CB8AC3E}">
        <p14:creationId xmlns:p14="http://schemas.microsoft.com/office/powerpoint/2010/main" val="3477002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a:t>
            </a:r>
            <a:endParaRPr lang="fa-IR" dirty="0"/>
          </a:p>
        </p:txBody>
      </p:sp>
      <p:sp>
        <p:nvSpPr>
          <p:cNvPr id="3" name="Content Placeholder 2"/>
          <p:cNvSpPr>
            <a:spLocks noGrp="1"/>
          </p:cNvSpPr>
          <p:nvPr>
            <p:ph idx="1"/>
          </p:nvPr>
        </p:nvSpPr>
        <p:spPr/>
        <p:txBody>
          <a:bodyPr/>
          <a:lstStyle/>
          <a:p>
            <a:r>
              <a:rPr lang="en-US" dirty="0" smtClean="0"/>
              <a:t>Security</a:t>
            </a:r>
          </a:p>
          <a:p>
            <a:pPr lvl="1"/>
            <a:r>
              <a:rPr lang="en-US" dirty="0" smtClean="0"/>
              <a:t>Reconfigurable cryptographic processors for multiple algorithms</a:t>
            </a:r>
          </a:p>
          <a:p>
            <a:pPr lvl="2"/>
            <a:r>
              <a:rPr lang="en-US" dirty="0" smtClean="0"/>
              <a:t>COBRA (for &gt; 40 symmetric ciphers)</a:t>
            </a:r>
          </a:p>
          <a:p>
            <a:pPr lvl="2"/>
            <a:r>
              <a:rPr lang="en-US" dirty="0" smtClean="0"/>
              <a:t>Celator (for block ciphers (AES/DES) and hash functions (SHA))</a:t>
            </a:r>
          </a:p>
          <a:p>
            <a:pPr lvl="2"/>
            <a:r>
              <a:rPr lang="en-US" dirty="0" err="1" smtClean="0"/>
              <a:t>Cryptoraptor</a:t>
            </a:r>
            <a:r>
              <a:rPr lang="en-US" dirty="0" smtClean="0"/>
              <a:t> (for symmetric key cryptography)</a:t>
            </a:r>
          </a:p>
          <a:p>
            <a:pPr lvl="2"/>
            <a:endParaRPr lang="en-US" dirty="0" smtClean="0"/>
          </a:p>
        </p:txBody>
      </p:sp>
      <p:sp>
        <p:nvSpPr>
          <p:cNvPr id="4" name="Slide Number Placeholder 3"/>
          <p:cNvSpPr>
            <a:spLocks noGrp="1"/>
          </p:cNvSpPr>
          <p:nvPr>
            <p:ph type="sldNum" sz="quarter" idx="10"/>
          </p:nvPr>
        </p:nvSpPr>
        <p:spPr/>
        <p:txBody>
          <a:bodyPr/>
          <a:lstStyle/>
          <a:p>
            <a:pPr>
              <a:defRPr/>
            </a:pPr>
            <a:fld id="{A3AEDEBE-C439-4063-95E6-5B615E8BAC64}" type="slidenum">
              <a:rPr lang="en-US" altLang="fa-IR" smtClean="0"/>
              <a:pPr>
                <a:defRPr/>
              </a:pPr>
              <a:t>9</a:t>
            </a:fld>
            <a:endParaRPr lang="en-US" altLang="fa-IR"/>
          </a:p>
        </p:txBody>
      </p:sp>
    </p:spTree>
    <p:extLst>
      <p:ext uri="{BB962C8B-B14F-4D97-AF65-F5344CB8AC3E}">
        <p14:creationId xmlns:p14="http://schemas.microsoft.com/office/powerpoint/2010/main" val="2841285849"/>
      </p:ext>
    </p:extLst>
  </p:cSld>
  <p:clrMapOvr>
    <a:masterClrMapping/>
  </p:clrMapOvr>
  <p:timing>
    <p:tnLst>
      <p:par>
        <p:cTn id="1" dur="indefinite" restart="never" nodeType="tmRoot"/>
      </p:par>
    </p:tnLst>
  </p:timing>
</p:sld>
</file>

<file path=ppt/theme/theme1.xml><?xml version="1.0" encoding="utf-8"?>
<a:theme xmlns:a="http://schemas.openxmlformats.org/drawingml/2006/main" name="1_presentation_template">
  <a:themeElements>
    <a:clrScheme name="1_presentation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1_presentation_template">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bg1"/>
        </a:solid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1019175" rtl="0" eaLnBrk="1" fontAlgn="base" latinLnBrk="0" hangingPunct="1">
          <a:lnSpc>
            <a:spcPct val="100000"/>
          </a:lnSpc>
          <a:spcBef>
            <a:spcPct val="0"/>
          </a:spcBef>
          <a:spcAft>
            <a:spcPct val="0"/>
          </a:spcAft>
          <a:buClrTx/>
          <a:buSzTx/>
          <a:buFontTx/>
          <a:buNone/>
          <a:tabLst/>
          <a:defRPr kumimoji="0" lang="en-US" sz="2100" b="0" i="0" u="none" strike="noStrike" cap="none" normalizeH="0" baseline="0" smtClean="0">
            <a:ln>
              <a:noFill/>
            </a:ln>
            <a:solidFill>
              <a:schemeClr val="tx1"/>
            </a:solidFill>
            <a:effectLst/>
            <a:latin typeface="Times New Roman" pitchFamily="18" charset="0"/>
            <a:cs typeface="Arial" charset="0"/>
          </a:defRPr>
        </a:defPPr>
      </a:lstStyle>
    </a:spDef>
    <a:lnDef>
      <a:spPr bwMode="auto">
        <a:xfrm>
          <a:off x="0" y="0"/>
          <a:ext cx="1" cy="1"/>
        </a:xfrm>
        <a:custGeom>
          <a:avLst/>
          <a:gdLst/>
          <a:ahLst/>
          <a:cxnLst/>
          <a:rect l="0" t="0" r="0" b="0"/>
          <a:pathLst/>
        </a:custGeom>
        <a:solidFill>
          <a:schemeClr val="bg1"/>
        </a:solid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1019175" rtl="0" eaLnBrk="1" fontAlgn="base" latinLnBrk="0" hangingPunct="1">
          <a:lnSpc>
            <a:spcPct val="100000"/>
          </a:lnSpc>
          <a:spcBef>
            <a:spcPct val="0"/>
          </a:spcBef>
          <a:spcAft>
            <a:spcPct val="0"/>
          </a:spcAft>
          <a:buClrTx/>
          <a:buSzTx/>
          <a:buFontTx/>
          <a:buNone/>
          <a:tabLst/>
          <a:defRPr kumimoji="0" lang="en-US" sz="2100" b="0" i="0" u="none" strike="noStrike" cap="none" normalizeH="0" baseline="0" smtClean="0">
            <a:ln>
              <a:noFill/>
            </a:ln>
            <a:solidFill>
              <a:schemeClr val="tx1"/>
            </a:solidFill>
            <a:effectLst/>
            <a:latin typeface="Times New Roman" pitchFamily="18" charset="0"/>
            <a:cs typeface="Arial" charset="0"/>
          </a:defRPr>
        </a:defPPr>
      </a:lstStyle>
    </a:lnDef>
  </a:objectDefaults>
  <a:extraClrSchemeLst>
    <a:extraClrScheme>
      <a:clrScheme name="1_presentation_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presentation_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presentation_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presentation_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presentation_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presentation_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presentation_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43853</TotalTime>
  <Words>1716</Words>
  <Application>Microsoft Office PowerPoint</Application>
  <PresentationFormat>On-screen Show (4:3)</PresentationFormat>
  <Paragraphs>479</Paragraphs>
  <Slides>44</Slides>
  <Notes>6</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Calibri</vt:lpstr>
      <vt:lpstr>NewCenturySchlbk-Roman</vt:lpstr>
      <vt:lpstr>Times New Roman</vt:lpstr>
      <vt:lpstr>Wingdings</vt:lpstr>
      <vt:lpstr>1_presentation_template</vt:lpstr>
      <vt:lpstr>Coarse-Grained Reconfigurable Devices (CGRA)</vt:lpstr>
      <vt:lpstr>CGRA - Introduction</vt:lpstr>
      <vt:lpstr>CGRA - Introduction</vt:lpstr>
      <vt:lpstr>CGRA - Introduction</vt:lpstr>
      <vt:lpstr>CGRA - Introduction</vt:lpstr>
      <vt:lpstr>CGRA as Accelerator/Coprocessor</vt:lpstr>
      <vt:lpstr>Hardware Platforms for Coarse-Grained Applications</vt:lpstr>
      <vt:lpstr>Hardware Platforms for Coarse-Grained Applications</vt:lpstr>
      <vt:lpstr>Applications</vt:lpstr>
      <vt:lpstr>Applications</vt:lpstr>
      <vt:lpstr>Applications</vt:lpstr>
      <vt:lpstr>ADRES</vt:lpstr>
      <vt:lpstr>ADRES</vt:lpstr>
      <vt:lpstr>ADRES</vt:lpstr>
      <vt:lpstr>ADRES</vt:lpstr>
      <vt:lpstr>ADRES</vt:lpstr>
      <vt:lpstr>Samsung ULP-SRP</vt:lpstr>
      <vt:lpstr>Samsung SRP</vt:lpstr>
      <vt:lpstr>Samsung SRP: Die Photo</vt:lpstr>
      <vt:lpstr>SRP Architecture</vt:lpstr>
      <vt:lpstr>Loop Scheduling</vt:lpstr>
      <vt:lpstr>Loop Scheduling</vt:lpstr>
      <vt:lpstr>SRP Mode Selection</vt:lpstr>
      <vt:lpstr>SRP Mode Selection</vt:lpstr>
      <vt:lpstr>SRP Mode Selection</vt:lpstr>
      <vt:lpstr>SRP Mode Selection</vt:lpstr>
      <vt:lpstr>SRP Mode Selection</vt:lpstr>
      <vt:lpstr>SRP Mode Selection</vt:lpstr>
      <vt:lpstr>Unified Memory Architecture</vt:lpstr>
      <vt:lpstr>HyCUBE</vt:lpstr>
      <vt:lpstr>HyCUBE</vt:lpstr>
      <vt:lpstr>Conventional CGRA</vt:lpstr>
      <vt:lpstr>HyCUBE Architecture</vt:lpstr>
      <vt:lpstr>Optimal Mapping (N2N CGRA)</vt:lpstr>
      <vt:lpstr>Mapping Example (N2N CGRA)</vt:lpstr>
      <vt:lpstr>HyCUBE</vt:lpstr>
      <vt:lpstr>Optimal Mapping (HyCUBE)</vt:lpstr>
      <vt:lpstr>HyCUBE</vt:lpstr>
      <vt:lpstr>HyCUBE</vt:lpstr>
      <vt:lpstr>HyCUBE RTL Implementation</vt:lpstr>
      <vt:lpstr>Clustered Architecture</vt:lpstr>
      <vt:lpstr>Clustered Architecture</vt:lpstr>
      <vt:lpstr>References</vt:lpstr>
      <vt:lpstr>References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 msz</dc:creator>
  <cp:lastModifiedBy>M msz</cp:lastModifiedBy>
  <cp:revision>1294</cp:revision>
  <dcterms:created xsi:type="dcterms:W3CDTF">1601-01-01T00:00:00Z</dcterms:created>
  <dcterms:modified xsi:type="dcterms:W3CDTF">2024-11-02T11:02:18Z</dcterms:modified>
</cp:coreProperties>
</file>